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notesMasterIdLst>
    <p:notesMasterId r:id="rId39"/>
  </p:notesMasterIdLst>
  <p:sldIdLst>
    <p:sldId id="256" r:id="rId3"/>
    <p:sldId id="350" r:id="rId4"/>
    <p:sldId id="259" r:id="rId5"/>
    <p:sldId id="383" r:id="rId6"/>
    <p:sldId id="355" r:id="rId7"/>
    <p:sldId id="382" r:id="rId8"/>
    <p:sldId id="351" r:id="rId9"/>
    <p:sldId id="352" r:id="rId10"/>
    <p:sldId id="353" r:id="rId11"/>
    <p:sldId id="354" r:id="rId12"/>
    <p:sldId id="356" r:id="rId13"/>
    <p:sldId id="358" r:id="rId14"/>
    <p:sldId id="384" r:id="rId15"/>
    <p:sldId id="359" r:id="rId16"/>
    <p:sldId id="360" r:id="rId17"/>
    <p:sldId id="361" r:id="rId18"/>
    <p:sldId id="363" r:id="rId19"/>
    <p:sldId id="386" r:id="rId20"/>
    <p:sldId id="387" r:id="rId21"/>
    <p:sldId id="385" r:id="rId22"/>
    <p:sldId id="364" r:id="rId23"/>
    <p:sldId id="376" r:id="rId24"/>
    <p:sldId id="378" r:id="rId25"/>
    <p:sldId id="379" r:id="rId26"/>
    <p:sldId id="380" r:id="rId27"/>
    <p:sldId id="365" r:id="rId28"/>
    <p:sldId id="366" r:id="rId29"/>
    <p:sldId id="367" r:id="rId30"/>
    <p:sldId id="368" r:id="rId31"/>
    <p:sldId id="369" r:id="rId32"/>
    <p:sldId id="370" r:id="rId33"/>
    <p:sldId id="371" r:id="rId34"/>
    <p:sldId id="372" r:id="rId35"/>
    <p:sldId id="374" r:id="rId36"/>
    <p:sldId id="375" r:id="rId37"/>
    <p:sldId id="282" r:id="rId38"/>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BD79B82F-7193-FB41-887A-3454C68E0DF1}">
          <p14:sldIdLst>
            <p14:sldId id="256"/>
            <p14:sldId id="350"/>
            <p14:sldId id="259"/>
            <p14:sldId id="383"/>
            <p14:sldId id="355"/>
            <p14:sldId id="382"/>
            <p14:sldId id="351"/>
            <p14:sldId id="352"/>
            <p14:sldId id="353"/>
            <p14:sldId id="354"/>
            <p14:sldId id="356"/>
            <p14:sldId id="358"/>
            <p14:sldId id="384"/>
            <p14:sldId id="359"/>
            <p14:sldId id="360"/>
            <p14:sldId id="361"/>
            <p14:sldId id="363"/>
            <p14:sldId id="386"/>
            <p14:sldId id="387"/>
            <p14:sldId id="385"/>
            <p14:sldId id="364"/>
            <p14:sldId id="376"/>
            <p14:sldId id="378"/>
            <p14:sldId id="379"/>
            <p14:sldId id="380"/>
            <p14:sldId id="365"/>
            <p14:sldId id="366"/>
            <p14:sldId id="367"/>
            <p14:sldId id="368"/>
            <p14:sldId id="369"/>
            <p14:sldId id="370"/>
            <p14:sldId id="371"/>
            <p14:sldId id="372"/>
            <p14:sldId id="374"/>
            <p14:sldId id="375"/>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A9DE"/>
    <a:srgbClr val="414A4F"/>
    <a:srgbClr val="93D76B"/>
    <a:srgbClr val="2EAEB6"/>
    <a:srgbClr val="D7F2EB"/>
    <a:srgbClr val="414A4E"/>
    <a:srgbClr val="D6F1EB"/>
    <a:srgbClr val="2AB0B5"/>
    <a:srgbClr val="EEF7FB"/>
    <a:srgbClr val="1E83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22" autoAdjust="0"/>
    <p:restoredTop sz="88863" autoAdjust="0"/>
  </p:normalViewPr>
  <p:slideViewPr>
    <p:cSldViewPr snapToGrid="0" snapToObjects="1">
      <p:cViewPr varScale="1">
        <p:scale>
          <a:sx n="101" d="100"/>
          <a:sy n="101" d="100"/>
        </p:scale>
        <p:origin x="390" y="114"/>
      </p:cViewPr>
      <p:guideLst/>
    </p:cSldViewPr>
  </p:slideViewPr>
  <p:outlineViewPr>
    <p:cViewPr>
      <p:scale>
        <a:sx n="33" d="100"/>
        <a:sy n="33" d="100"/>
      </p:scale>
      <p:origin x="0" y="-387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s>
</file>

<file path=ppt/media/image1.png>
</file>

<file path=ppt/media/image10.jpg>
</file>

<file path=ppt/media/image11.jpg>
</file>

<file path=ppt/media/image12.jpg>
</file>

<file path=ppt/media/image13.jpg>
</file>

<file path=ppt/media/image14.jpg>
</file>

<file path=ppt/media/image15.png>
</file>

<file path=ppt/media/image16.jpeg>
</file>

<file path=ppt/media/image17.jpe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tiff>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pitchFamily="34" charset="-122"/>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pitchFamily="34" charset="-122"/>
              </a:defRPr>
            </a:lvl1pPr>
          </a:lstStyle>
          <a:p>
            <a:fld id="{178046B6-AA62-B748-A7DA-A06653EDCCE3}" type="datetimeFigureOut">
              <a:rPr lang="en-US" smtClean="0"/>
              <a:pPr/>
              <a:t>4/30/2022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pitchFamily="34" charset="-122"/>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pitchFamily="34" charset="-122"/>
              </a:defRPr>
            </a:lvl1pPr>
          </a:lstStyle>
          <a:p>
            <a:fld id="{C0CD3E5D-A0E3-CF44-B0AA-2DEC864493D7}" type="slidenum">
              <a:rPr lang="en-US" smtClean="0"/>
              <a:pPr/>
              <a:t>‹#›</a:t>
            </a:fld>
            <a:endParaRPr lang="en-US" dirty="0"/>
          </a:p>
        </p:txBody>
      </p:sp>
    </p:spTree>
    <p:extLst>
      <p:ext uri="{BB962C8B-B14F-4D97-AF65-F5344CB8AC3E}">
        <p14:creationId xmlns:p14="http://schemas.microsoft.com/office/powerpoint/2010/main" val="6850273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微软雅黑" panose="020B0503020204020204" pitchFamily="34" charset="-122"/>
        <a:ea typeface="+mn-ea"/>
        <a:cs typeface="+mn-cs"/>
      </a:defRPr>
    </a:lvl1pPr>
    <a:lvl2pPr marL="457200" algn="l" defTabSz="914400" rtl="0" eaLnBrk="1" latinLnBrk="0" hangingPunct="1">
      <a:defRPr sz="1200" kern="1200">
        <a:solidFill>
          <a:schemeClr val="tx1"/>
        </a:solidFill>
        <a:latin typeface="微软雅黑" panose="020B0503020204020204" pitchFamily="34" charset="-122"/>
        <a:ea typeface="+mn-ea"/>
        <a:cs typeface="+mn-cs"/>
      </a:defRPr>
    </a:lvl2pPr>
    <a:lvl3pPr marL="914400" algn="l" defTabSz="914400" rtl="0" eaLnBrk="1" latinLnBrk="0" hangingPunct="1">
      <a:defRPr sz="1200" kern="1200">
        <a:solidFill>
          <a:schemeClr val="tx1"/>
        </a:solidFill>
        <a:latin typeface="微软雅黑" panose="020B0503020204020204" pitchFamily="34" charset="-122"/>
        <a:ea typeface="+mn-ea"/>
        <a:cs typeface="+mn-cs"/>
      </a:defRPr>
    </a:lvl3pPr>
    <a:lvl4pPr marL="1371600" algn="l" defTabSz="914400" rtl="0" eaLnBrk="1" latinLnBrk="0" hangingPunct="1">
      <a:defRPr sz="1200" kern="1200">
        <a:solidFill>
          <a:schemeClr val="tx1"/>
        </a:solidFill>
        <a:latin typeface="微软雅黑" panose="020B0503020204020204" pitchFamily="34" charset="-122"/>
        <a:ea typeface="+mn-ea"/>
        <a:cs typeface="+mn-cs"/>
      </a:defRPr>
    </a:lvl4pPr>
    <a:lvl5pPr marL="1828800" algn="l" defTabSz="914400" rtl="0" eaLnBrk="1" latinLnBrk="0" hangingPunct="1">
      <a:defRPr sz="1200" kern="1200">
        <a:solidFill>
          <a:schemeClr val="tx1"/>
        </a:solidFill>
        <a:latin typeface="微软雅黑" panose="020B0503020204020204" pitchFamily="34" charset="-122"/>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各位老师早上好，我是许聪颖，导师陈碧欢老师。我的论文题目是：</a:t>
            </a:r>
          </a:p>
        </p:txBody>
      </p:sp>
      <p:sp>
        <p:nvSpPr>
          <p:cNvPr id="4" name="灯片编号占位符 3"/>
          <p:cNvSpPr>
            <a:spLocks noGrp="1"/>
          </p:cNvSpPr>
          <p:nvPr>
            <p:ph type="sldNum" sz="quarter" idx="10"/>
          </p:nvPr>
        </p:nvSpPr>
        <p:spPr/>
        <p:txBody>
          <a:bodyPr/>
          <a:lstStyle/>
          <a:p>
            <a:fld id="{C0CD3E5D-A0E3-CF44-B0AA-2DEC864493D7}" type="slidenum">
              <a:rPr lang="en-US" smtClean="0"/>
              <a:pPr/>
              <a:t>1</a:t>
            </a:fld>
            <a:endParaRPr lang="en-US" dirty="0"/>
          </a:p>
        </p:txBody>
      </p:sp>
    </p:spTree>
    <p:extLst>
      <p:ext uri="{BB962C8B-B14F-4D97-AF65-F5344CB8AC3E}">
        <p14:creationId xmlns:p14="http://schemas.microsoft.com/office/powerpoint/2010/main" val="2217632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本文先开展了一项针对开源软件漏洞补丁的经验研究，以了解当前商业漏洞数据库中开源软件漏洞补丁的质量和特征。该经验研究涵盖五 个方面，包括补丁覆盖度分析、补丁一致性分析、补丁类型分析、补丁映射关系 以及补丁准确性分析。</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上述研究问题中，</a:t>
            </a:r>
            <a:r>
              <a:rPr lang="en" altLang="zh-CN" sz="1200" kern="1200" dirty="0">
                <a:solidFill>
                  <a:schemeClr val="tx1"/>
                </a:solidFill>
                <a:effectLst/>
                <a:latin typeface="微软雅黑" panose="020B0503020204020204" pitchFamily="34" charset="-122"/>
                <a:ea typeface="+mn-ea"/>
                <a:cs typeface="+mn-cs"/>
              </a:rPr>
              <a:t>RQ1 </a:t>
            </a:r>
            <a:r>
              <a:rPr lang="zh-CN" altLang="en-US" sz="1200" kern="1200" dirty="0">
                <a:solidFill>
                  <a:schemeClr val="tx1"/>
                </a:solidFill>
                <a:effectLst/>
                <a:latin typeface="微软雅黑" panose="020B0503020204020204" pitchFamily="34" charset="-122"/>
                <a:ea typeface="+mn-ea"/>
                <a:cs typeface="+mn-cs"/>
              </a:rPr>
              <a:t>用来评估漏洞数据库中开源软件漏洞的补丁缺失情 况，</a:t>
            </a:r>
            <a:r>
              <a:rPr lang="en" altLang="zh-CN" sz="1200" kern="1200" dirty="0">
                <a:solidFill>
                  <a:schemeClr val="tx1"/>
                </a:solidFill>
                <a:effectLst/>
                <a:latin typeface="微软雅黑" panose="020B0503020204020204" pitchFamily="34" charset="-122"/>
                <a:ea typeface="+mn-ea"/>
                <a:cs typeface="+mn-cs"/>
              </a:rPr>
              <a:t>RQ2 </a:t>
            </a:r>
            <a:r>
              <a:rPr lang="zh-CN" altLang="en-US" sz="1200" kern="1200" dirty="0">
                <a:solidFill>
                  <a:schemeClr val="tx1"/>
                </a:solidFill>
                <a:effectLst/>
                <a:latin typeface="微软雅黑" panose="020B0503020204020204" pitchFamily="34" charset="-122"/>
                <a:ea typeface="+mn-ea"/>
                <a:cs typeface="+mn-cs"/>
              </a:rPr>
              <a:t>用来评估不同漏洞数据库间漏洞补丁的不一致情况，</a:t>
            </a:r>
            <a:r>
              <a:rPr lang="en" altLang="zh-CN" sz="1200" kern="1200" dirty="0">
                <a:solidFill>
                  <a:schemeClr val="tx1"/>
                </a:solidFill>
                <a:effectLst/>
                <a:latin typeface="微软雅黑" panose="020B0503020204020204" pitchFamily="34" charset="-122"/>
                <a:ea typeface="+mn-ea"/>
                <a:cs typeface="+mn-cs"/>
              </a:rPr>
              <a:t>RQ3 </a:t>
            </a:r>
            <a:r>
              <a:rPr lang="zh-CN" altLang="en-US" sz="1200" kern="1200" dirty="0">
                <a:solidFill>
                  <a:schemeClr val="tx1"/>
                </a:solidFill>
                <a:effectLst/>
                <a:latin typeface="微软雅黑" panose="020B0503020204020204" pitchFamily="34" charset="-122"/>
                <a:ea typeface="+mn-ea"/>
                <a:cs typeface="+mn-cs"/>
              </a:rPr>
              <a:t>和 </a:t>
            </a:r>
            <a:r>
              <a:rPr lang="en" altLang="zh-CN" sz="1200" kern="1200" dirty="0">
                <a:solidFill>
                  <a:schemeClr val="tx1"/>
                </a:solidFill>
                <a:effectLst/>
                <a:latin typeface="微软雅黑" panose="020B0503020204020204" pitchFamily="34" charset="-122"/>
                <a:ea typeface="+mn-ea"/>
                <a:cs typeface="+mn-cs"/>
              </a:rPr>
              <a:t>RQ4 </a:t>
            </a:r>
            <a:r>
              <a:rPr lang="zh-CN" altLang="en-US" sz="1200" kern="1200" dirty="0">
                <a:solidFill>
                  <a:schemeClr val="tx1"/>
                </a:solidFill>
                <a:effectLst/>
                <a:latin typeface="微软雅黑" panose="020B0503020204020204" pitchFamily="34" charset="-122"/>
                <a:ea typeface="+mn-ea"/>
                <a:cs typeface="+mn-cs"/>
              </a:rPr>
              <a:t>用来 表征常见的补丁类型以及开源漏洞及其补丁之间的映射关系，</a:t>
            </a:r>
            <a:r>
              <a:rPr lang="en" altLang="zh-CN" sz="1200" kern="1200" dirty="0">
                <a:solidFill>
                  <a:schemeClr val="tx1"/>
                </a:solidFill>
                <a:effectLst/>
                <a:latin typeface="微软雅黑" panose="020B0503020204020204" pitchFamily="34" charset="-122"/>
                <a:ea typeface="+mn-ea"/>
                <a:cs typeface="+mn-cs"/>
              </a:rPr>
              <a:t>RQ5 </a:t>
            </a:r>
            <a:r>
              <a:rPr lang="zh-CN" altLang="en-US" sz="1200" kern="1200" dirty="0">
                <a:solidFill>
                  <a:schemeClr val="tx1"/>
                </a:solidFill>
                <a:effectLst/>
                <a:latin typeface="微软雅黑" panose="020B0503020204020204" pitchFamily="34" charset="-122"/>
                <a:ea typeface="+mn-ea"/>
                <a:cs typeface="+mn-cs"/>
              </a:rPr>
              <a:t>可用来评估 不同漏洞数据库中漏洞补丁的准确性。总得来说，</a:t>
            </a:r>
            <a:r>
              <a:rPr lang="en" altLang="zh-CN" sz="1200" kern="1200" dirty="0">
                <a:solidFill>
                  <a:schemeClr val="tx1"/>
                </a:solidFill>
                <a:effectLst/>
                <a:latin typeface="微软雅黑" panose="020B0503020204020204" pitchFamily="34" charset="-122"/>
                <a:ea typeface="+mn-ea"/>
                <a:cs typeface="+mn-cs"/>
              </a:rPr>
              <a:t>RQ1</a:t>
            </a:r>
            <a:r>
              <a:rPr lang="zh-CN" altLang="en" sz="1200" kern="1200" dirty="0">
                <a:solidFill>
                  <a:schemeClr val="tx1"/>
                </a:solidFill>
                <a:effectLst/>
                <a:latin typeface="微软雅黑" panose="020B0503020204020204" pitchFamily="34" charset="-122"/>
                <a:ea typeface="+mn-ea"/>
                <a:cs typeface="+mn-cs"/>
              </a:rPr>
              <a:t>、</a:t>
            </a:r>
            <a:r>
              <a:rPr lang="en" altLang="zh-CN" sz="1200" kern="1200" dirty="0">
                <a:solidFill>
                  <a:schemeClr val="tx1"/>
                </a:solidFill>
                <a:effectLst/>
                <a:latin typeface="微软雅黑" panose="020B0503020204020204" pitchFamily="34" charset="-122"/>
                <a:ea typeface="+mn-ea"/>
                <a:cs typeface="+mn-cs"/>
              </a:rPr>
              <a:t>RQ2 </a:t>
            </a:r>
            <a:r>
              <a:rPr lang="zh-CN" altLang="en-US" sz="1200" kern="1200" dirty="0">
                <a:solidFill>
                  <a:schemeClr val="tx1"/>
                </a:solidFill>
                <a:effectLst/>
                <a:latin typeface="微软雅黑" panose="020B0503020204020204" pitchFamily="34" charset="-122"/>
                <a:ea typeface="+mn-ea"/>
                <a:cs typeface="+mn-cs"/>
              </a:rPr>
              <a:t>和 </a:t>
            </a:r>
            <a:r>
              <a:rPr lang="en" altLang="zh-CN" sz="1200" kern="1200" dirty="0">
                <a:solidFill>
                  <a:schemeClr val="tx1"/>
                </a:solidFill>
                <a:effectLst/>
                <a:latin typeface="微软雅黑" panose="020B0503020204020204" pitchFamily="34" charset="-122"/>
                <a:ea typeface="+mn-ea"/>
                <a:cs typeface="+mn-cs"/>
              </a:rPr>
              <a:t>RQ5 </a:t>
            </a:r>
            <a:r>
              <a:rPr lang="zh-CN" altLang="en-US" sz="1200" kern="1200" dirty="0">
                <a:solidFill>
                  <a:schemeClr val="tx1"/>
                </a:solidFill>
                <a:effectLst/>
                <a:latin typeface="微软雅黑" panose="020B0503020204020204" pitchFamily="34" charset="-122"/>
                <a:ea typeface="+mn-ea"/>
                <a:cs typeface="+mn-cs"/>
              </a:rPr>
              <a:t>的结果旨 在从不同的角度评估补丁质量，并挖掘出对自动化补丁识别方法的需求</a:t>
            </a:r>
            <a:r>
              <a:rPr lang="en-US" altLang="zh-CN" sz="1200" kern="1200" dirty="0">
                <a:solidFill>
                  <a:schemeClr val="tx1"/>
                </a:solidFill>
                <a:effectLst/>
                <a:latin typeface="微软雅黑" panose="020B0503020204020204" pitchFamily="34" charset="-122"/>
                <a:ea typeface="+mn-ea"/>
                <a:cs typeface="+mn-cs"/>
              </a:rPr>
              <a:t>;</a:t>
            </a:r>
            <a:r>
              <a:rPr lang="en" altLang="zh-CN" sz="1200" kern="1200" dirty="0">
                <a:solidFill>
                  <a:schemeClr val="tx1"/>
                </a:solidFill>
                <a:effectLst/>
                <a:latin typeface="微软雅黑" panose="020B0503020204020204" pitchFamily="34" charset="-122"/>
                <a:ea typeface="+mn-ea"/>
                <a:cs typeface="+mn-cs"/>
              </a:rPr>
              <a:t>RQ3 </a:t>
            </a:r>
            <a:r>
              <a:rPr lang="zh-CN" altLang="en-US" sz="1200" kern="1200" dirty="0">
                <a:solidFill>
                  <a:schemeClr val="tx1"/>
                </a:solidFill>
                <a:effectLst/>
                <a:latin typeface="微软雅黑" panose="020B0503020204020204" pitchFamily="34" charset="-122"/>
                <a:ea typeface="+mn-ea"/>
                <a:cs typeface="+mn-cs"/>
              </a:rPr>
              <a:t>和 </a:t>
            </a:r>
            <a:r>
              <a:rPr lang="en" altLang="zh-CN" sz="1200" kern="1200" dirty="0">
                <a:solidFill>
                  <a:schemeClr val="tx1"/>
                </a:solidFill>
                <a:effectLst/>
                <a:latin typeface="微软雅黑" panose="020B0503020204020204" pitchFamily="34" charset="-122"/>
                <a:ea typeface="+mn-ea"/>
                <a:cs typeface="+mn-cs"/>
              </a:rPr>
              <a:t>RQ4 </a:t>
            </a:r>
            <a:r>
              <a:rPr lang="zh-CN" altLang="en-US" sz="1200" kern="1200" dirty="0">
                <a:solidFill>
                  <a:schemeClr val="tx1"/>
                </a:solidFill>
                <a:effectLst/>
                <a:latin typeface="微软雅黑" panose="020B0503020204020204" pitchFamily="34" charset="-122"/>
                <a:ea typeface="+mn-ea"/>
                <a:cs typeface="+mn-cs"/>
              </a:rPr>
              <a:t>旨在从不同角度捕捉开源软件漏洞补丁的特征，并为自动化补丁识别方法 的设计提供启发。 </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研究发现</a:t>
            </a:r>
            <a:r>
              <a:rPr lang="en-US" altLang="zh-CN" sz="1200" kern="1200" dirty="0">
                <a:solidFill>
                  <a:schemeClr val="tx1"/>
                </a:solidFill>
                <a:effectLst/>
                <a:latin typeface="微软雅黑" panose="020B0503020204020204" pitchFamily="34" charset="-122"/>
                <a:ea typeface="+mn-ea"/>
                <a:cs typeface="+mn-cs"/>
              </a:rPr>
              <a:t>:(1)</a:t>
            </a:r>
            <a:r>
              <a:rPr lang="zh-CN" altLang="en-US" sz="1200" kern="1200" dirty="0">
                <a:solidFill>
                  <a:schemeClr val="tx1"/>
                </a:solidFill>
                <a:effectLst/>
                <a:latin typeface="微软雅黑" panose="020B0503020204020204" pitchFamily="34" charset="-122"/>
                <a:ea typeface="+mn-ea"/>
                <a:cs typeface="+mn-cs"/>
              </a:rPr>
              <a:t>商业漏洞数据库中开源软件漏洞补丁的质 量并不理想。补丁缺失情况较为普遍，商业数据库中漏洞补丁覆盖率仅为 </a:t>
            </a:r>
            <a:r>
              <a:rPr lang="en-US" altLang="zh-CN" sz="1200" kern="1200" dirty="0">
                <a:solidFill>
                  <a:schemeClr val="tx1"/>
                </a:solidFill>
                <a:effectLst/>
                <a:latin typeface="微软雅黑" panose="020B0503020204020204" pitchFamily="34" charset="-122"/>
                <a:ea typeface="+mn-ea"/>
                <a:cs typeface="+mn-cs"/>
              </a:rPr>
              <a:t>41.0% </a:t>
            </a:r>
            <a:r>
              <a:rPr lang="zh-CN" altLang="en-US" sz="1200" kern="1200" dirty="0">
                <a:solidFill>
                  <a:schemeClr val="tx1"/>
                </a:solidFill>
                <a:effectLst/>
                <a:latin typeface="微软雅黑" panose="020B0503020204020204" pitchFamily="34" charset="-122"/>
                <a:ea typeface="+mn-ea"/>
                <a:cs typeface="+mn-cs"/>
              </a:rPr>
              <a:t>左右。对于有多个补丁的漏洞，商业数据库经常会遗漏部分补丁。</a:t>
            </a:r>
            <a:r>
              <a:rPr lang="en-US" altLang="zh-CN" sz="1200" kern="1200" dirty="0">
                <a:solidFill>
                  <a:schemeClr val="tx1"/>
                </a:solidFill>
                <a:effectLst/>
                <a:latin typeface="微软雅黑" panose="020B0503020204020204" pitchFamily="34" charset="-122"/>
                <a:ea typeface="+mn-ea"/>
                <a:cs typeface="+mn-cs"/>
              </a:rPr>
              <a:t>(2)</a:t>
            </a:r>
            <a:r>
              <a:rPr lang="zh-CN" altLang="en-US" sz="1200" kern="1200" dirty="0">
                <a:solidFill>
                  <a:schemeClr val="tx1"/>
                </a:solidFill>
                <a:effectLst/>
                <a:latin typeface="微软雅黑" panose="020B0503020204020204" pitchFamily="34" charset="-122"/>
                <a:ea typeface="+mn-ea"/>
                <a:cs typeface="+mn-cs"/>
              </a:rPr>
              <a:t>开源软件 漏洞补丁在类型、映射关系方面有一定的特殊性。</a:t>
            </a:r>
            <a:r>
              <a:rPr lang="en-US" altLang="zh-CN" sz="1200" kern="1200" dirty="0">
                <a:solidFill>
                  <a:schemeClr val="tx1"/>
                </a:solidFill>
                <a:effectLst/>
                <a:latin typeface="微软雅黑" panose="020B0503020204020204" pitchFamily="34" charset="-122"/>
                <a:ea typeface="+mn-ea"/>
                <a:cs typeface="+mn-cs"/>
              </a:rPr>
              <a:t>93.7% </a:t>
            </a:r>
            <a:r>
              <a:rPr lang="zh-CN" altLang="en-US" sz="1200" kern="1200" dirty="0">
                <a:solidFill>
                  <a:schemeClr val="tx1"/>
                </a:solidFill>
                <a:effectLst/>
                <a:latin typeface="微软雅黑" panose="020B0503020204020204" pitchFamily="34" charset="-122"/>
                <a:ea typeface="+mn-ea"/>
                <a:cs typeface="+mn-cs"/>
              </a:rPr>
              <a:t>的补丁类型都是 </a:t>
            </a:r>
            <a:r>
              <a:rPr lang="en" altLang="zh-CN" sz="1200" kern="1200" dirty="0">
                <a:solidFill>
                  <a:schemeClr val="tx1"/>
                </a:solidFill>
                <a:effectLst/>
                <a:latin typeface="微软雅黑" panose="020B0503020204020204" pitchFamily="34" charset="-122"/>
                <a:ea typeface="+mn-ea"/>
                <a:cs typeface="+mn-cs"/>
              </a:rPr>
              <a:t>GitHub </a:t>
            </a:r>
            <a:r>
              <a:rPr lang="zh-CN" altLang="en-US" sz="1200" kern="1200" dirty="0">
                <a:solidFill>
                  <a:schemeClr val="tx1"/>
                </a:solidFill>
                <a:effectLst/>
                <a:latin typeface="微软雅黑" panose="020B0503020204020204" pitchFamily="34" charset="-122"/>
                <a:ea typeface="+mn-ea"/>
                <a:cs typeface="+mn-cs"/>
              </a:rPr>
              <a:t>的代码提交，且超过 </a:t>
            </a:r>
            <a:r>
              <a:rPr lang="en-US" altLang="zh-CN" sz="1200" kern="1200" dirty="0">
                <a:solidFill>
                  <a:schemeClr val="tx1"/>
                </a:solidFill>
                <a:effectLst/>
                <a:latin typeface="微软雅黑" panose="020B0503020204020204" pitchFamily="34" charset="-122"/>
                <a:ea typeface="+mn-ea"/>
                <a:cs typeface="+mn-cs"/>
              </a:rPr>
              <a:t>40% </a:t>
            </a:r>
            <a:r>
              <a:rPr lang="zh-CN" altLang="en-US" sz="1200" kern="1200" dirty="0">
                <a:solidFill>
                  <a:schemeClr val="tx1"/>
                </a:solidFill>
                <a:effectLst/>
                <a:latin typeface="微软雅黑" panose="020B0503020204020204" pitchFamily="34" charset="-122"/>
                <a:ea typeface="+mn-ea"/>
                <a:cs typeface="+mn-cs"/>
              </a:rPr>
              <a:t>的漏洞与其补丁是一对多的映射关系。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微软雅黑" panose="020B0503020204020204" pitchFamily="34" charset="-122"/>
              <a:ea typeface="+mn-ea"/>
              <a:cs typeface="+mn-cs"/>
            </a:endParaRPr>
          </a:p>
          <a:p>
            <a:endParaRPr lang="zh-CN" altLang="en-US" dirty="0">
              <a:effectLst/>
            </a:endParaRPr>
          </a:p>
        </p:txBody>
      </p:sp>
      <p:sp>
        <p:nvSpPr>
          <p:cNvPr id="4" name="灯片编号占位符 3"/>
          <p:cNvSpPr>
            <a:spLocks noGrp="1"/>
          </p:cNvSpPr>
          <p:nvPr>
            <p:ph type="sldNum" sz="quarter" idx="5"/>
          </p:nvPr>
        </p:nvSpPr>
        <p:spPr/>
        <p:txBody>
          <a:bodyPr/>
          <a:lstStyle/>
          <a:p>
            <a:fld id="{C0CD3E5D-A0E3-CF44-B0AA-2DEC864493D7}" type="slidenum">
              <a:rPr lang="en-US" smtClean="0"/>
              <a:pPr/>
              <a:t>12</a:t>
            </a:fld>
            <a:endParaRPr lang="en-US" dirty="0"/>
          </a:p>
        </p:txBody>
      </p:sp>
    </p:spTree>
    <p:extLst>
      <p:ext uri="{BB962C8B-B14F-4D97-AF65-F5344CB8AC3E}">
        <p14:creationId xmlns:p14="http://schemas.microsoft.com/office/powerpoint/2010/main" val="35499081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微软雅黑" panose="020B0503020204020204" pitchFamily="34" charset="-122"/>
                <a:ea typeface="+mn-ea"/>
                <a:cs typeface="+mn-cs"/>
              </a:rPr>
              <a:t>RQ1—</a:t>
            </a:r>
            <a:r>
              <a:rPr lang="zh-CN" altLang="en-US" sz="1200" kern="1200" dirty="0">
                <a:solidFill>
                  <a:schemeClr val="tx1"/>
                </a:solidFill>
                <a:effectLst/>
                <a:latin typeface="微软雅黑" panose="020B0503020204020204" pitchFamily="34" charset="-122"/>
                <a:ea typeface="+mn-ea"/>
                <a:cs typeface="+mn-cs"/>
              </a:rPr>
              <a:t>补丁覆盖率分析，旨在评估漏洞数据库中开源软件漏洞的补丁缺失 情况。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由此可见，数据库 𝐷𝐵𝐴 和 𝐷𝐵𝐵 中开源软件漏洞的补丁覆盖率都比较低，仅 为 </a:t>
            </a:r>
            <a:r>
              <a:rPr lang="en-US" altLang="zh-CN" sz="1200" kern="1200" dirty="0">
                <a:solidFill>
                  <a:schemeClr val="tx1"/>
                </a:solidFill>
                <a:effectLst/>
                <a:latin typeface="微软雅黑" panose="020B0503020204020204" pitchFamily="34" charset="-122"/>
                <a:ea typeface="+mn-ea"/>
                <a:cs typeface="+mn-cs"/>
              </a:rPr>
              <a:t>41.8% </a:t>
            </a:r>
            <a:r>
              <a:rPr lang="zh-CN" altLang="en-US" sz="1200" kern="1200" dirty="0">
                <a:solidFill>
                  <a:schemeClr val="tx1"/>
                </a:solidFill>
                <a:effectLst/>
                <a:latin typeface="微软雅黑" panose="020B0503020204020204" pitchFamily="34" charset="-122"/>
                <a:ea typeface="+mn-ea"/>
                <a:cs typeface="+mn-cs"/>
              </a:rPr>
              <a:t>和 </a:t>
            </a:r>
            <a:r>
              <a:rPr lang="en-US" altLang="zh-CN" sz="1200" kern="1200" dirty="0">
                <a:solidFill>
                  <a:schemeClr val="tx1"/>
                </a:solidFill>
                <a:effectLst/>
                <a:latin typeface="微软雅黑" panose="020B0503020204020204" pitchFamily="34" charset="-122"/>
                <a:ea typeface="+mn-ea"/>
                <a:cs typeface="+mn-cs"/>
              </a:rPr>
              <a:t>41.2%</a:t>
            </a:r>
            <a:r>
              <a:rPr lang="zh-CN" altLang="en-US" sz="1200" kern="1200" dirty="0">
                <a:solidFill>
                  <a:schemeClr val="tx1"/>
                </a:solidFill>
                <a:effectLst/>
                <a:latin typeface="微软雅黑" panose="020B0503020204020204" pitchFamily="34" charset="-122"/>
                <a:ea typeface="+mn-ea"/>
                <a:cs typeface="+mn-cs"/>
              </a:rPr>
              <a:t>，这说明开源软件漏洞补丁缺失情况较为普遍。同时，这也体 现出自动化补丁识别方法的必要性，可用于填补数据库中缺失的补丁。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kern="1200" dirty="0">
              <a:solidFill>
                <a:schemeClr val="tx1"/>
              </a:solidFill>
              <a:effectLst/>
              <a:latin typeface="微软雅黑" panose="020B0503020204020204" pitchFamily="34" charset="-122"/>
              <a:ea typeface="+mn-ea"/>
              <a:cs typeface="+mn-cs"/>
            </a:endParaRPr>
          </a:p>
          <a:p>
            <a:endParaRPr lang="en"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微软雅黑" panose="020B0503020204020204" pitchFamily="34" charset="-122"/>
                <a:ea typeface="+mn-ea"/>
                <a:cs typeface="+mn-cs"/>
              </a:rPr>
              <a:t>RQ2—</a:t>
            </a:r>
            <a:r>
              <a:rPr lang="zh-CN" altLang="en-US" sz="1200" kern="1200" dirty="0">
                <a:solidFill>
                  <a:schemeClr val="tx1"/>
                </a:solidFill>
                <a:effectLst/>
                <a:latin typeface="微软雅黑" panose="020B0503020204020204" pitchFamily="34" charset="-122"/>
                <a:ea typeface="+mn-ea"/>
                <a:cs typeface="+mn-cs"/>
              </a:rPr>
              <a:t>补丁一致性分析，旨在评估不同漏洞数据库间漏洞补丁的不一致情 况。补丁不一致分为，存在性不一致和内容不一致两种情况。存在性不一 致是指，某一个数据库存在该漏洞的补丁，而另一个数据库却不存在该漏洞，或 是存在该漏洞却不存在相关补丁。内容不一致是指，两个数据库都存在该漏洞的 补丁，但它们的补丁集并不完全一致，可以是包含关系或非包含关系。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𝐷𝐵𝐴 和 𝐷𝐵𝐵 间存在较多的补丁不一致情况，这很可能是由 </a:t>
            </a:r>
            <a:endParaRPr lang="zh-CN" altLang="en-US" dirty="0"/>
          </a:p>
          <a:p>
            <a:r>
              <a:rPr lang="zh-CN" altLang="en-US" sz="1200" kern="1200" dirty="0">
                <a:solidFill>
                  <a:schemeClr val="tx1"/>
                </a:solidFill>
                <a:effectLst/>
                <a:latin typeface="微软雅黑" panose="020B0503020204020204" pitchFamily="34" charset="-122"/>
                <a:ea typeface="+mn-ea"/>
                <a:cs typeface="+mn-cs"/>
              </a:rPr>
              <a:t>补丁不准确所导致，进而表明数据库中补丁的准确性需要进一步评估。 </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13</a:t>
            </a:fld>
            <a:endParaRPr lang="en-US" dirty="0"/>
          </a:p>
        </p:txBody>
      </p:sp>
    </p:spTree>
    <p:extLst>
      <p:ext uri="{BB962C8B-B14F-4D97-AF65-F5344CB8AC3E}">
        <p14:creationId xmlns:p14="http://schemas.microsoft.com/office/powerpoint/2010/main" val="27082157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微软雅黑" panose="020B0503020204020204" pitchFamily="34" charset="-122"/>
                <a:ea typeface="+mn-ea"/>
                <a:cs typeface="+mn-cs"/>
              </a:rPr>
              <a:t>RQ1—</a:t>
            </a:r>
            <a:r>
              <a:rPr lang="zh-CN" altLang="en-US" sz="1200" kern="1200" dirty="0">
                <a:solidFill>
                  <a:schemeClr val="tx1"/>
                </a:solidFill>
                <a:effectLst/>
                <a:latin typeface="微软雅黑" panose="020B0503020204020204" pitchFamily="34" charset="-122"/>
                <a:ea typeface="+mn-ea"/>
                <a:cs typeface="+mn-cs"/>
              </a:rPr>
              <a:t>补丁覆盖率分析，旨在评估漏洞数据库中开源软件漏洞的补丁缺失 情况。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由此可见，数据库 𝐷𝐵𝐴 和 𝐷𝐵𝐵 中开源软件漏洞的补丁覆盖率都比较低，仅 为 </a:t>
            </a:r>
            <a:r>
              <a:rPr lang="en-US" altLang="zh-CN" sz="1200" kern="1200" dirty="0">
                <a:solidFill>
                  <a:schemeClr val="tx1"/>
                </a:solidFill>
                <a:effectLst/>
                <a:latin typeface="微软雅黑" panose="020B0503020204020204" pitchFamily="34" charset="-122"/>
                <a:ea typeface="+mn-ea"/>
                <a:cs typeface="+mn-cs"/>
              </a:rPr>
              <a:t>41.8% </a:t>
            </a:r>
            <a:r>
              <a:rPr lang="zh-CN" altLang="en-US" sz="1200" kern="1200" dirty="0">
                <a:solidFill>
                  <a:schemeClr val="tx1"/>
                </a:solidFill>
                <a:effectLst/>
                <a:latin typeface="微软雅黑" panose="020B0503020204020204" pitchFamily="34" charset="-122"/>
                <a:ea typeface="+mn-ea"/>
                <a:cs typeface="+mn-cs"/>
              </a:rPr>
              <a:t>和 </a:t>
            </a:r>
            <a:r>
              <a:rPr lang="en-US" altLang="zh-CN" sz="1200" kern="1200" dirty="0">
                <a:solidFill>
                  <a:schemeClr val="tx1"/>
                </a:solidFill>
                <a:effectLst/>
                <a:latin typeface="微软雅黑" panose="020B0503020204020204" pitchFamily="34" charset="-122"/>
                <a:ea typeface="+mn-ea"/>
                <a:cs typeface="+mn-cs"/>
              </a:rPr>
              <a:t>41.2%</a:t>
            </a:r>
            <a:r>
              <a:rPr lang="zh-CN" altLang="en-US" sz="1200" kern="1200" dirty="0">
                <a:solidFill>
                  <a:schemeClr val="tx1"/>
                </a:solidFill>
                <a:effectLst/>
                <a:latin typeface="微软雅黑" panose="020B0503020204020204" pitchFamily="34" charset="-122"/>
                <a:ea typeface="+mn-ea"/>
                <a:cs typeface="+mn-cs"/>
              </a:rPr>
              <a:t>，这说明开源软件漏洞补丁缺失情况较为普遍。同时，这也体 现出自动化补丁识别方法的必要性，可用于填补数据库中缺失的补丁。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kern="1200" dirty="0">
              <a:solidFill>
                <a:schemeClr val="tx1"/>
              </a:solidFill>
              <a:effectLst/>
              <a:latin typeface="微软雅黑" panose="020B0503020204020204" pitchFamily="34" charset="-122"/>
              <a:ea typeface="+mn-ea"/>
              <a:cs typeface="+mn-cs"/>
            </a:endParaRPr>
          </a:p>
          <a:p>
            <a:endParaRPr lang="en"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微软雅黑" panose="020B0503020204020204" pitchFamily="34" charset="-122"/>
                <a:ea typeface="+mn-ea"/>
                <a:cs typeface="+mn-cs"/>
              </a:rPr>
              <a:t>RQ2—</a:t>
            </a:r>
            <a:r>
              <a:rPr lang="zh-CN" altLang="en-US" sz="1200" kern="1200" dirty="0">
                <a:solidFill>
                  <a:schemeClr val="tx1"/>
                </a:solidFill>
                <a:effectLst/>
                <a:latin typeface="微软雅黑" panose="020B0503020204020204" pitchFamily="34" charset="-122"/>
                <a:ea typeface="+mn-ea"/>
                <a:cs typeface="+mn-cs"/>
              </a:rPr>
              <a:t>补丁一致性分析，旨在评估不同漏洞数据库间漏洞补丁的不一致情 况。补丁不一致分为，存在性不一致和内容不一致两种情况。存在性不一 致是指，某一个数据库存在该漏洞的补丁，而另一个数据库却不存在该漏洞，或 是存在该漏洞却不存在相关补丁。内容不一致是指，两个数据库都存在该漏洞的 补丁，但它们的补丁集并不完全一致，可以是包含关系或非包含关系。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𝐷𝐵𝐴 和 𝐷𝐵𝐵 间存在较多的补丁不一致情况，这很可能是由 </a:t>
            </a:r>
            <a:endParaRPr lang="zh-CN" altLang="en-US" dirty="0"/>
          </a:p>
          <a:p>
            <a:r>
              <a:rPr lang="zh-CN" altLang="en-US" sz="1200" kern="1200" dirty="0">
                <a:solidFill>
                  <a:schemeClr val="tx1"/>
                </a:solidFill>
                <a:effectLst/>
                <a:latin typeface="微软雅黑" panose="020B0503020204020204" pitchFamily="34" charset="-122"/>
                <a:ea typeface="+mn-ea"/>
                <a:cs typeface="+mn-cs"/>
              </a:rPr>
              <a:t>补丁不准确所导致，进而表明数据库中补丁的准确性需要进一步评估。 </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14</a:t>
            </a:fld>
            <a:endParaRPr lang="en-US" dirty="0"/>
          </a:p>
        </p:txBody>
      </p:sp>
    </p:spTree>
    <p:extLst>
      <p:ext uri="{BB962C8B-B14F-4D97-AF65-F5344CB8AC3E}">
        <p14:creationId xmlns:p14="http://schemas.microsoft.com/office/powerpoint/2010/main" val="27082157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kern="1200" dirty="0">
                <a:solidFill>
                  <a:schemeClr val="tx1"/>
                </a:solidFill>
                <a:effectLst/>
                <a:latin typeface="微软雅黑" panose="020B0503020204020204" pitchFamily="34" charset="-122"/>
                <a:ea typeface="+mn-ea"/>
                <a:cs typeface="+mn-cs"/>
              </a:rPr>
              <a:t>RQ3—</a:t>
            </a:r>
            <a:r>
              <a:rPr lang="zh-CN" altLang="en-US" sz="1200" kern="1200" dirty="0">
                <a:solidFill>
                  <a:schemeClr val="tx1"/>
                </a:solidFill>
                <a:effectLst/>
                <a:latin typeface="微软雅黑" panose="020B0503020204020204" pitchFamily="34" charset="-122"/>
                <a:ea typeface="+mn-ea"/>
                <a:cs typeface="+mn-cs"/>
              </a:rPr>
              <a:t>补丁类型分析，旨在表征开源软件漏洞的补丁类型。 </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kern="1200" dirty="0">
              <a:solidFill>
                <a:schemeClr val="tx1"/>
              </a:solidFill>
              <a:effectLst/>
              <a:latin typeface="微软雅黑" panose="020B0503020204020204" pitchFamily="34" charset="-122"/>
              <a:ea typeface="+mn-ea"/>
              <a:cs typeface="+mn-cs"/>
            </a:endParaRPr>
          </a:p>
          <a:p>
            <a:endParaRPr lang="en"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微软雅黑" panose="020B0503020204020204" pitchFamily="34" charset="-122"/>
                <a:ea typeface="+mn-ea"/>
                <a:cs typeface="+mn-cs"/>
              </a:rPr>
              <a:t>RQ2—</a:t>
            </a:r>
            <a:r>
              <a:rPr lang="zh-CN" altLang="en-US" sz="1200" kern="1200" dirty="0">
                <a:solidFill>
                  <a:schemeClr val="tx1"/>
                </a:solidFill>
                <a:effectLst/>
                <a:latin typeface="微软雅黑" panose="020B0503020204020204" pitchFamily="34" charset="-122"/>
                <a:ea typeface="+mn-ea"/>
                <a:cs typeface="+mn-cs"/>
              </a:rPr>
              <a:t>补丁一致性分析，旨在评估不同漏洞数据库间漏洞补丁的不一致情 况。补丁不一致分为，存在性不一致和内容不一致两种情况。存在性不一 致是指，某一个数据库存在该漏洞的补丁，而另一个数据库却不存在该漏洞，或 是存在该漏洞却不存在相关补丁。内容不一致是指，两个数据库都存在该漏洞的 补丁，但它们的补丁集并不完全一致，可以是包含关系或非包含关系。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𝐷𝐵𝐴 和 𝐷𝐵𝐵 间存在较多的补丁不一致情况，这很可能是由 </a:t>
            </a:r>
            <a:endParaRPr lang="zh-CN" altLang="en-US" dirty="0"/>
          </a:p>
          <a:p>
            <a:r>
              <a:rPr lang="zh-CN" altLang="en-US" sz="1200" kern="1200" dirty="0">
                <a:solidFill>
                  <a:schemeClr val="tx1"/>
                </a:solidFill>
                <a:effectLst/>
                <a:latin typeface="微软雅黑" panose="020B0503020204020204" pitchFamily="34" charset="-122"/>
                <a:ea typeface="+mn-ea"/>
                <a:cs typeface="+mn-cs"/>
              </a:rPr>
              <a:t>补丁不准确所导致，进而表明数据库中补丁的准确性需要进一步评估。 </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15</a:t>
            </a:fld>
            <a:endParaRPr lang="en-US" dirty="0"/>
          </a:p>
        </p:txBody>
      </p:sp>
    </p:spTree>
    <p:extLst>
      <p:ext uri="{BB962C8B-B14F-4D97-AF65-F5344CB8AC3E}">
        <p14:creationId xmlns:p14="http://schemas.microsoft.com/office/powerpoint/2010/main" val="21325866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对于漏洞数据库用户来说，这会给 漏洞的及时检测和修复带来较大困难。 </a:t>
            </a:r>
            <a:endParaRPr lang="en-US" altLang="zh-CN" dirty="0"/>
          </a:p>
          <a:p>
            <a:endParaRPr lang="en-US" altLang="zh-CN" dirty="0"/>
          </a:p>
          <a:p>
            <a:r>
              <a:rPr lang="en-US" altLang="zh-CN" dirty="0"/>
              <a:t>20% = 41.1%</a:t>
            </a:r>
            <a:r>
              <a:rPr lang="zh-CN" altLang="en-US" dirty="0"/>
              <a:t>的多补丁漏洞</a:t>
            </a:r>
            <a:r>
              <a:rPr lang="en-US" altLang="zh-CN" dirty="0"/>
              <a:t>*0.5</a:t>
            </a:r>
            <a:r>
              <a:rPr lang="zh-CN" altLang="en-US" dirty="0"/>
              <a:t>的召回率</a:t>
            </a:r>
          </a:p>
        </p:txBody>
      </p:sp>
      <p:sp>
        <p:nvSpPr>
          <p:cNvPr id="4" name="灯片编号占位符 3"/>
          <p:cNvSpPr>
            <a:spLocks noGrp="1"/>
          </p:cNvSpPr>
          <p:nvPr>
            <p:ph type="sldNum" sz="quarter" idx="5"/>
          </p:nvPr>
        </p:nvSpPr>
        <p:spPr/>
        <p:txBody>
          <a:bodyPr/>
          <a:lstStyle/>
          <a:p>
            <a:fld id="{C0CD3E5D-A0E3-CF44-B0AA-2DEC864493D7}" type="slidenum">
              <a:rPr lang="en-US" smtClean="0"/>
              <a:pPr/>
              <a:t>16</a:t>
            </a:fld>
            <a:endParaRPr lang="en-US" dirty="0"/>
          </a:p>
        </p:txBody>
      </p:sp>
    </p:spTree>
    <p:extLst>
      <p:ext uri="{BB962C8B-B14F-4D97-AF65-F5344CB8AC3E}">
        <p14:creationId xmlns:p14="http://schemas.microsoft.com/office/powerpoint/2010/main" val="32646532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对于安全服务用户来说，这会给漏洞的及时检测和修复带来 较大困难。这体现出当前开源软件漏洞数据库的不足，以及利用自动化补 丁识别方法完善漏洞数据的需求。 </a:t>
            </a:r>
            <a:endParaRPr lang="zh-CN" altLang="en-US" dirty="0">
              <a:effectLst/>
            </a:endParaRPr>
          </a:p>
        </p:txBody>
      </p:sp>
      <p:sp>
        <p:nvSpPr>
          <p:cNvPr id="4" name="灯片编号占位符 3"/>
          <p:cNvSpPr>
            <a:spLocks noGrp="1"/>
          </p:cNvSpPr>
          <p:nvPr>
            <p:ph type="sldNum" sz="quarter" idx="5"/>
          </p:nvPr>
        </p:nvSpPr>
        <p:spPr/>
        <p:txBody>
          <a:bodyPr/>
          <a:lstStyle/>
          <a:p>
            <a:fld id="{C0CD3E5D-A0E3-CF44-B0AA-2DEC864493D7}" type="slidenum">
              <a:rPr lang="en-US" smtClean="0"/>
              <a:pPr/>
              <a:t>17</a:t>
            </a:fld>
            <a:endParaRPr lang="en-US" dirty="0"/>
          </a:p>
        </p:txBody>
      </p:sp>
    </p:spTree>
    <p:extLst>
      <p:ext uri="{BB962C8B-B14F-4D97-AF65-F5344CB8AC3E}">
        <p14:creationId xmlns:p14="http://schemas.microsoft.com/office/powerpoint/2010/main" val="19345707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对于安全服务用户来说，这会给漏洞的及时检测和修复带来 较大困难。这体现出当前开源软件漏洞数据库的不足，以及利用自动化补 丁识别方法完善漏洞数据的需求。 </a:t>
            </a:r>
            <a:endParaRPr lang="zh-CN" altLang="en-US" dirty="0">
              <a:effectLst/>
            </a:endParaRPr>
          </a:p>
        </p:txBody>
      </p:sp>
      <p:sp>
        <p:nvSpPr>
          <p:cNvPr id="4" name="灯片编号占位符 3"/>
          <p:cNvSpPr>
            <a:spLocks noGrp="1"/>
          </p:cNvSpPr>
          <p:nvPr>
            <p:ph type="sldNum" sz="quarter" idx="5"/>
          </p:nvPr>
        </p:nvSpPr>
        <p:spPr/>
        <p:txBody>
          <a:bodyPr/>
          <a:lstStyle/>
          <a:p>
            <a:fld id="{C0CD3E5D-A0E3-CF44-B0AA-2DEC864493D7}" type="slidenum">
              <a:rPr lang="en-US" smtClean="0"/>
              <a:pPr/>
              <a:t>18</a:t>
            </a:fld>
            <a:endParaRPr lang="en-US" dirty="0"/>
          </a:p>
        </p:txBody>
      </p:sp>
    </p:spTree>
    <p:extLst>
      <p:ext uri="{BB962C8B-B14F-4D97-AF65-F5344CB8AC3E}">
        <p14:creationId xmlns:p14="http://schemas.microsoft.com/office/powerpoint/2010/main" val="11591877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对于安全服务用户来说，这会给漏洞的及时检测和修复带来 较大困难。这体现出当前开源软件漏洞数据库的不足，以及利用自动化补 丁识别方法完善漏洞数据的需求。 </a:t>
            </a:r>
            <a:endParaRPr lang="zh-CN" altLang="en-US" dirty="0">
              <a:effectLst/>
            </a:endParaRPr>
          </a:p>
        </p:txBody>
      </p:sp>
      <p:sp>
        <p:nvSpPr>
          <p:cNvPr id="4" name="灯片编号占位符 3"/>
          <p:cNvSpPr>
            <a:spLocks noGrp="1"/>
          </p:cNvSpPr>
          <p:nvPr>
            <p:ph type="sldNum" sz="quarter" idx="5"/>
          </p:nvPr>
        </p:nvSpPr>
        <p:spPr/>
        <p:txBody>
          <a:bodyPr/>
          <a:lstStyle/>
          <a:p>
            <a:fld id="{C0CD3E5D-A0E3-CF44-B0AA-2DEC864493D7}" type="slidenum">
              <a:rPr lang="en-US" smtClean="0"/>
              <a:pPr/>
              <a:t>19</a:t>
            </a:fld>
            <a:endParaRPr lang="en-US" dirty="0"/>
          </a:p>
        </p:txBody>
      </p:sp>
    </p:spTree>
    <p:extLst>
      <p:ext uri="{BB962C8B-B14F-4D97-AF65-F5344CB8AC3E}">
        <p14:creationId xmlns:p14="http://schemas.microsoft.com/office/powerpoint/2010/main" val="41734643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对于安全服务用户来说，这会给漏洞的及时检测和修复带来 较大困难。这体现出当前开源软件漏洞数据库的不足，以及利用自动化补 丁识别方法完善漏洞数据的需求。 </a:t>
            </a:r>
            <a:endParaRPr lang="zh-CN" altLang="en-US" dirty="0">
              <a:effectLst/>
            </a:endParaRPr>
          </a:p>
        </p:txBody>
      </p:sp>
      <p:sp>
        <p:nvSpPr>
          <p:cNvPr id="4" name="灯片编号占位符 3"/>
          <p:cNvSpPr>
            <a:spLocks noGrp="1"/>
          </p:cNvSpPr>
          <p:nvPr>
            <p:ph type="sldNum" sz="quarter" idx="5"/>
          </p:nvPr>
        </p:nvSpPr>
        <p:spPr/>
        <p:txBody>
          <a:bodyPr/>
          <a:lstStyle/>
          <a:p>
            <a:fld id="{C0CD3E5D-A0E3-CF44-B0AA-2DEC864493D7}" type="slidenum">
              <a:rPr lang="en-US" smtClean="0"/>
              <a:pPr/>
              <a:t>20</a:t>
            </a:fld>
            <a:endParaRPr lang="en-US" dirty="0"/>
          </a:p>
        </p:txBody>
      </p:sp>
    </p:spTree>
    <p:extLst>
      <p:ext uri="{BB962C8B-B14F-4D97-AF65-F5344CB8AC3E}">
        <p14:creationId xmlns:p14="http://schemas.microsoft.com/office/powerpoint/2010/main" val="18009673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基于经验研究的发现，本文设计了一个名为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的自动化开源软件漏洞的补丁识别方法。该方法可用于识别代码提交类型的补丁，并构建一对多的漏洞补丁映射关系。该方法的核心思想是</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漏洞 补丁会在讨论和解决漏洞的、多种来源的漏洞公告、分析报告等参考链接中被 频繁地提及和引用。</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因此，本文首先设计了一种基于多知识源的漏洞参考链接网络，再从该网络中选出具有最高置信度和连通度的补丁节点作为结果，并基于选定的补丁进行补丁扩展，从而构建一对多的漏洞补丁映射关系。 </a:t>
            </a:r>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22</a:t>
            </a:fld>
            <a:endParaRPr lang="en-US" dirty="0"/>
          </a:p>
        </p:txBody>
      </p:sp>
    </p:spTree>
    <p:extLst>
      <p:ext uri="{BB962C8B-B14F-4D97-AF65-F5344CB8AC3E}">
        <p14:creationId xmlns:p14="http://schemas.microsoft.com/office/powerpoint/2010/main" val="275080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论文主要分为五大块。</a:t>
            </a:r>
          </a:p>
        </p:txBody>
      </p:sp>
      <p:sp>
        <p:nvSpPr>
          <p:cNvPr id="4" name="灯片编号占位符 3"/>
          <p:cNvSpPr>
            <a:spLocks noGrp="1"/>
          </p:cNvSpPr>
          <p:nvPr>
            <p:ph type="sldNum" sz="quarter" idx="5"/>
          </p:nvPr>
        </p:nvSpPr>
        <p:spPr/>
        <p:txBody>
          <a:bodyPr/>
          <a:lstStyle/>
          <a:p>
            <a:fld id="{C0CD3E5D-A0E3-CF44-B0AA-2DEC864493D7}" type="slidenum">
              <a:rPr lang="en-US" smtClean="0"/>
              <a:pPr/>
              <a:t>2</a:t>
            </a:fld>
            <a:endParaRPr lang="en-US" dirty="0"/>
          </a:p>
        </p:txBody>
      </p:sp>
    </p:spTree>
    <p:extLst>
      <p:ext uri="{BB962C8B-B14F-4D97-AF65-F5344CB8AC3E}">
        <p14:creationId xmlns:p14="http://schemas.microsoft.com/office/powerpoint/2010/main" val="13202506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effectLst/>
            </a:endParaRPr>
          </a:p>
        </p:txBody>
      </p:sp>
      <p:sp>
        <p:nvSpPr>
          <p:cNvPr id="4" name="灯片编号占位符 3"/>
          <p:cNvSpPr>
            <a:spLocks noGrp="1"/>
          </p:cNvSpPr>
          <p:nvPr>
            <p:ph type="sldNum" sz="quarter" idx="5"/>
          </p:nvPr>
        </p:nvSpPr>
        <p:spPr/>
        <p:txBody>
          <a:bodyPr/>
          <a:lstStyle/>
          <a:p>
            <a:fld id="{C0CD3E5D-A0E3-CF44-B0AA-2DEC864493D7}" type="slidenum">
              <a:rPr lang="en-US" smtClean="0"/>
              <a:pPr/>
              <a:t>23</a:t>
            </a:fld>
            <a:endParaRPr lang="en-US" dirty="0"/>
          </a:p>
        </p:txBody>
      </p:sp>
    </p:spTree>
    <p:extLst>
      <p:ext uri="{BB962C8B-B14F-4D97-AF65-F5344CB8AC3E}">
        <p14:creationId xmlns:p14="http://schemas.microsoft.com/office/powerpoint/2010/main" val="2045945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对于安全服务用户来说，这会给漏洞的及时检测和修复带来 较大困难。这体现出当前开源软件漏洞数据库的不足，以及利用自动化补 丁识别方法完善漏洞数据的需求。 </a:t>
            </a:r>
            <a:endParaRPr lang="zh-CN" altLang="en-US" dirty="0">
              <a:effectLst/>
            </a:endParaRPr>
          </a:p>
        </p:txBody>
      </p:sp>
      <p:sp>
        <p:nvSpPr>
          <p:cNvPr id="4" name="灯片编号占位符 3"/>
          <p:cNvSpPr>
            <a:spLocks noGrp="1"/>
          </p:cNvSpPr>
          <p:nvPr>
            <p:ph type="sldNum" sz="quarter" idx="5"/>
          </p:nvPr>
        </p:nvSpPr>
        <p:spPr/>
        <p:txBody>
          <a:bodyPr/>
          <a:lstStyle/>
          <a:p>
            <a:fld id="{C0CD3E5D-A0E3-CF44-B0AA-2DEC864493D7}" type="slidenum">
              <a:rPr lang="en-US" smtClean="0"/>
              <a:pPr/>
              <a:t>24</a:t>
            </a:fld>
            <a:endParaRPr lang="en-US" dirty="0"/>
          </a:p>
        </p:txBody>
      </p:sp>
    </p:spTree>
    <p:extLst>
      <p:ext uri="{BB962C8B-B14F-4D97-AF65-F5344CB8AC3E}">
        <p14:creationId xmlns:p14="http://schemas.microsoft.com/office/powerpoint/2010/main" val="20543971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受经验研究中映射分析结果的启发，漏洞其补丁之间存在一对多的映射关系。针对这一情况，基于步骤二中选出的补丁，步骤三通过搜索同一代码库所有分支中的相关提交来扩展补丁集。</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将返回步骤二中选定的补丁和步骤三中扩展的补丁作为补丁列表返回给用户 </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25</a:t>
            </a:fld>
            <a:endParaRPr lang="en-US" dirty="0"/>
          </a:p>
        </p:txBody>
      </p:sp>
    </p:spTree>
    <p:extLst>
      <p:ext uri="{BB962C8B-B14F-4D97-AF65-F5344CB8AC3E}">
        <p14:creationId xmlns:p14="http://schemas.microsoft.com/office/powerpoint/2010/main" val="34311276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这个研究问题旨在对比评估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的准确性 。与已有的基于启发式规则的方法、两个商业漏洞数据库相比 </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这个问题旨在评估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中各个步骤及环节设计的实际 效果及必要性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这个问题旨在评估</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的健壮性及鲁棒性，探究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中的参数是否对结果的准确性有过大影响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这个问题 旨在评估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的通用性 </a:t>
            </a:r>
          </a:p>
          <a:p>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这个问题旨在评估</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在实际工作中实用性 </a:t>
            </a:r>
          </a:p>
        </p:txBody>
      </p:sp>
      <p:sp>
        <p:nvSpPr>
          <p:cNvPr id="4" name="灯片编号占位符 3"/>
          <p:cNvSpPr>
            <a:spLocks noGrp="1"/>
          </p:cNvSpPr>
          <p:nvPr>
            <p:ph type="sldNum" sz="quarter" idx="5"/>
          </p:nvPr>
        </p:nvSpPr>
        <p:spPr/>
        <p:txBody>
          <a:bodyPr/>
          <a:lstStyle/>
          <a:p>
            <a:fld id="{C0CD3E5D-A0E3-CF44-B0AA-2DEC864493D7}" type="slidenum">
              <a:rPr lang="en-US" smtClean="0"/>
              <a:pPr/>
              <a:t>27</a:t>
            </a:fld>
            <a:endParaRPr lang="en-US" dirty="0"/>
          </a:p>
        </p:txBody>
      </p:sp>
    </p:spTree>
    <p:extLst>
      <p:ext uri="{BB962C8B-B14F-4D97-AF65-F5344CB8AC3E}">
        <p14:creationId xmlns:p14="http://schemas.microsoft.com/office/powerpoint/2010/main" val="33440032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为了评估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的准确性，本节将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分别与三种基于启发式规则的 方法和两个商业漏洞数据库</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𝐷𝐵𝐴 和 𝐷𝐵𝐵</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进行比较。</a:t>
            </a:r>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28</a:t>
            </a:fld>
            <a:endParaRPr lang="en-US" dirty="0"/>
          </a:p>
        </p:txBody>
      </p:sp>
    </p:spTree>
    <p:extLst>
      <p:ext uri="{BB962C8B-B14F-4D97-AF65-F5344CB8AC3E}">
        <p14:creationId xmlns:p14="http://schemas.microsoft.com/office/powerpoint/2010/main" val="14430618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微软雅黑" panose="020B0503020204020204" pitchFamily="34" charset="-122"/>
                <a:ea typeface="+mn-ea"/>
                <a:cs typeface="+mn-cs"/>
              </a:rPr>
              <a:t>5.4.1 </a:t>
            </a:r>
            <a:r>
              <a:rPr lang="zh-CN" altLang="en-US" sz="1200" kern="1200" dirty="0">
                <a:solidFill>
                  <a:schemeClr val="tx1"/>
                </a:solidFill>
                <a:effectLst/>
                <a:latin typeface="微软雅黑" panose="020B0503020204020204" pitchFamily="34" charset="-122"/>
                <a:ea typeface="+mn-ea"/>
                <a:cs typeface="+mn-cs"/>
              </a:rPr>
              <a:t>去除某一知识源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微软雅黑" panose="020B0503020204020204" pitchFamily="34" charset="-122"/>
                <a:ea typeface="+mn-ea"/>
                <a:cs typeface="+mn-cs"/>
              </a:rPr>
              <a:t>5.4.2 </a:t>
            </a:r>
            <a:r>
              <a:rPr lang="zh-CN" altLang="en-US" sz="1200" kern="1200" dirty="0">
                <a:solidFill>
                  <a:schemeClr val="tx1"/>
                </a:solidFill>
                <a:effectLst/>
                <a:latin typeface="微软雅黑" panose="020B0503020204020204" pitchFamily="34" charset="-122"/>
                <a:ea typeface="+mn-ea"/>
                <a:cs typeface="+mn-cs"/>
              </a:rPr>
              <a:t>去除网络构建步骤 </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微软雅黑" panose="020B0503020204020204" pitchFamily="34" charset="-122"/>
                <a:ea typeface="+mn-ea"/>
                <a:cs typeface="+mn-cs"/>
              </a:rPr>
              <a:t>5.4.3 </a:t>
            </a:r>
            <a:r>
              <a:rPr lang="zh-CN" altLang="en-US" sz="1200" kern="1200" dirty="0">
                <a:solidFill>
                  <a:schemeClr val="tx1"/>
                </a:solidFill>
                <a:effectLst/>
                <a:latin typeface="微软雅黑" panose="020B0503020204020204" pitchFamily="34" charset="-122"/>
                <a:ea typeface="+mn-ea"/>
                <a:cs typeface="+mn-cs"/>
              </a:rPr>
              <a:t>去除补丁选择步骤</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微软雅黑" panose="020B0503020204020204" pitchFamily="34" charset="-122"/>
                <a:ea typeface="+mn-ea"/>
                <a:cs typeface="+mn-cs"/>
              </a:rPr>
              <a:t>	</a:t>
            </a:r>
            <a:r>
              <a:rPr lang="zh-CN" altLang="en-US" sz="1200" kern="1200" dirty="0">
                <a:solidFill>
                  <a:schemeClr val="tx1"/>
                </a:solidFill>
                <a:effectLst/>
                <a:latin typeface="微软雅黑" panose="020B0503020204020204" pitchFamily="34" charset="-122"/>
                <a:ea typeface="+mn-ea"/>
                <a:cs typeface="+mn-cs"/>
              </a:rPr>
              <a:t>去除基于连通度和置信度的补丁选择方法</a:t>
            </a:r>
            <a:r>
              <a:rPr lang="en-US" altLang="zh-CN" sz="1200" kern="1200" dirty="0">
                <a:solidFill>
                  <a:schemeClr val="tx1"/>
                </a:solidFill>
                <a:effectLst/>
                <a:latin typeface="微软雅黑" panose="020B0503020204020204" pitchFamily="34" charset="-122"/>
                <a:ea typeface="+mn-ea"/>
                <a:cs typeface="+mn-cs"/>
              </a:rPr>
              <a:t>: </a:t>
            </a:r>
            <a:r>
              <a:rPr lang="zh-CN" altLang="en-US" sz="1200" kern="1200" dirty="0">
                <a:solidFill>
                  <a:schemeClr val="tx1"/>
                </a:solidFill>
                <a:effectLst/>
                <a:latin typeface="微软雅黑" panose="020B0503020204020204" pitchFamily="34" charset="-122"/>
                <a:ea typeface="+mn-ea"/>
                <a:cs typeface="+mn-cs"/>
              </a:rPr>
              <a:t> </a:t>
            </a:r>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微软雅黑" panose="020B0503020204020204" pitchFamily="34" charset="-122"/>
                <a:ea typeface="+mn-ea"/>
                <a:cs typeface="+mn-cs"/>
              </a:rPr>
              <a:t>	</a:t>
            </a:r>
            <a:r>
              <a:rPr lang="zh-CN" altLang="en-US" sz="1200" kern="1200" dirty="0">
                <a:solidFill>
                  <a:schemeClr val="tx1"/>
                </a:solidFill>
                <a:effectLst/>
                <a:latin typeface="微软雅黑" panose="020B0503020204020204" pitchFamily="34" charset="-122"/>
                <a:ea typeface="+mn-ea"/>
                <a:cs typeface="+mn-cs"/>
              </a:rPr>
              <a:t>去除基于连通度或置信度的补丁选择方法</a:t>
            </a:r>
            <a:r>
              <a:rPr lang="en-US" altLang="zh-CN" sz="1200" kern="1200" dirty="0">
                <a:solidFill>
                  <a:schemeClr val="tx1"/>
                </a:solidFill>
                <a:effectLst/>
                <a:latin typeface="微软雅黑" panose="020B0503020204020204" pitchFamily="34" charset="-122"/>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微软雅黑" panose="020B0503020204020204" pitchFamily="34" charset="-122"/>
                <a:ea typeface="+mn-ea"/>
                <a:cs typeface="+mn-cs"/>
              </a:rPr>
              <a:t>	</a:t>
            </a:r>
            <a:r>
              <a:rPr lang="zh-CN" altLang="en-US" sz="1200" kern="1200" dirty="0">
                <a:solidFill>
                  <a:schemeClr val="tx1"/>
                </a:solidFill>
                <a:effectLst/>
                <a:latin typeface="微软雅黑" panose="020B0503020204020204" pitchFamily="34" charset="-122"/>
                <a:ea typeface="+mn-ea"/>
                <a:cs typeface="+mn-cs"/>
              </a:rPr>
              <a:t>变更基于连通度的方法设置</a:t>
            </a:r>
            <a:r>
              <a:rPr lang="en-US" altLang="zh-CN" sz="1200" kern="1200" dirty="0">
                <a:solidFill>
                  <a:schemeClr val="tx1"/>
                </a:solidFill>
                <a:effectLst/>
                <a:latin typeface="微软雅黑" panose="020B0503020204020204" pitchFamily="34" charset="-122"/>
                <a:ea typeface="+mn-ea"/>
                <a:cs typeface="+mn-cs"/>
              </a:rPr>
              <a:t>: </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微软雅黑" panose="020B0503020204020204" pitchFamily="34" charset="-122"/>
                <a:ea typeface="+mn-ea"/>
                <a:cs typeface="+mn-cs"/>
              </a:rPr>
              <a:t>5.4.4 </a:t>
            </a:r>
            <a:r>
              <a:rPr lang="zh-CN" altLang="en-US" sz="1200" kern="1200" dirty="0">
                <a:solidFill>
                  <a:schemeClr val="tx1"/>
                </a:solidFill>
                <a:effectLst/>
                <a:latin typeface="微软雅黑" panose="020B0503020204020204" pitchFamily="34" charset="-122"/>
                <a:ea typeface="+mn-ea"/>
                <a:cs typeface="+mn-cs"/>
              </a:rPr>
              <a:t>去除补丁扩增步骤 </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29</a:t>
            </a:fld>
            <a:endParaRPr lang="en-US" dirty="0"/>
          </a:p>
        </p:txBody>
      </p:sp>
    </p:spTree>
    <p:extLst>
      <p:ext uri="{BB962C8B-B14F-4D97-AF65-F5344CB8AC3E}">
        <p14:creationId xmlns:p14="http://schemas.microsoft.com/office/powerpoint/2010/main" val="10260773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本小节将评估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的准确性对参数的敏感性，及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中参数设置合 理性。</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中有两个可配置的参数，分别是</a:t>
            </a:r>
            <a:r>
              <a:rPr lang="en-US" altLang="zh-CN" sz="1200" kern="1200" dirty="0">
                <a:solidFill>
                  <a:schemeClr val="tx1"/>
                </a:solidFill>
                <a:effectLst/>
                <a:latin typeface="微软雅黑" panose="020B0503020204020204" pitchFamily="34" charset="-122"/>
                <a:ea typeface="+mn-ea"/>
                <a:cs typeface="+mn-cs"/>
              </a:rPr>
              <a:t>:</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步骤一网络构建时网络 深度限制的设置，以及步骤三补丁扩增时的相关代码提交时间跨度的设定。 </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综上，</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的准确率对两个可配置参数的变化不是非常敏感，且网络深度参数设置为 </a:t>
            </a:r>
            <a:r>
              <a:rPr lang="en-US" altLang="zh-CN" sz="1200" kern="1200" dirty="0">
                <a:solidFill>
                  <a:schemeClr val="tx1"/>
                </a:solidFill>
                <a:effectLst/>
                <a:latin typeface="微软雅黑" panose="020B0503020204020204" pitchFamily="34" charset="-122"/>
                <a:ea typeface="+mn-ea"/>
                <a:cs typeface="+mn-cs"/>
              </a:rPr>
              <a:t>5 </a:t>
            </a:r>
            <a:r>
              <a:rPr lang="zh-CN" altLang="en-US" sz="1200" kern="1200" dirty="0">
                <a:solidFill>
                  <a:schemeClr val="tx1"/>
                </a:solidFill>
                <a:effectLst/>
                <a:latin typeface="微软雅黑" panose="020B0503020204020204" pitchFamily="34" charset="-122"/>
                <a:ea typeface="+mn-ea"/>
                <a:cs typeface="+mn-cs"/>
              </a:rPr>
              <a:t>层、提交时间跨度设置为 </a:t>
            </a:r>
            <a:r>
              <a:rPr lang="en-US" altLang="zh-CN" sz="1200" kern="1200" dirty="0">
                <a:solidFill>
                  <a:schemeClr val="tx1"/>
                </a:solidFill>
                <a:effectLst/>
                <a:latin typeface="微软雅黑" panose="020B0503020204020204" pitchFamily="34" charset="-122"/>
                <a:ea typeface="+mn-ea"/>
                <a:cs typeface="+mn-cs"/>
              </a:rPr>
              <a:t>30 </a:t>
            </a:r>
            <a:r>
              <a:rPr lang="zh-CN" altLang="en-US" sz="1200" kern="1200" dirty="0">
                <a:solidFill>
                  <a:schemeClr val="tx1"/>
                </a:solidFill>
                <a:effectLst/>
                <a:latin typeface="微软雅黑" panose="020B0503020204020204" pitchFamily="34" charset="-122"/>
                <a:ea typeface="+mn-ea"/>
                <a:cs typeface="+mn-cs"/>
              </a:rPr>
              <a:t>天时效果相对最优。 </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30</a:t>
            </a:fld>
            <a:endParaRPr lang="en-US" dirty="0"/>
          </a:p>
        </p:txBody>
      </p:sp>
    </p:spTree>
    <p:extLst>
      <p:ext uri="{BB962C8B-B14F-4D97-AF65-F5344CB8AC3E}">
        <p14:creationId xmlns:p14="http://schemas.microsoft.com/office/powerpoint/2010/main" val="317076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为了评估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在更大范围开源软件漏洞上的表现</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即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的通用性</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 本节还另外构建了两个漏洞数据集。 </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第一个数据集共有</a:t>
            </a:r>
            <a:r>
              <a:rPr lang="en-US" altLang="zh-CN" sz="1200" kern="1200" dirty="0">
                <a:solidFill>
                  <a:schemeClr val="tx1"/>
                </a:solidFill>
                <a:effectLst/>
                <a:latin typeface="微软雅黑" panose="020B0503020204020204" pitchFamily="34" charset="-122"/>
                <a:ea typeface="+mn-ea"/>
                <a:cs typeface="+mn-cs"/>
              </a:rPr>
              <a:t>3,185</a:t>
            </a:r>
            <a:r>
              <a:rPr lang="zh-CN" altLang="en-US" sz="1200" kern="1200" dirty="0">
                <a:solidFill>
                  <a:schemeClr val="tx1"/>
                </a:solidFill>
                <a:effectLst/>
                <a:latin typeface="微软雅黑" panose="020B0503020204020204" pitchFamily="34" charset="-122"/>
                <a:ea typeface="+mn-ea"/>
                <a:cs typeface="+mn-cs"/>
              </a:rPr>
              <a:t>个 漏洞。第二个数据集为</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共有</a:t>
            </a:r>
            <a:r>
              <a:rPr lang="en-US" altLang="zh-CN" sz="1200" kern="1200" dirty="0">
                <a:solidFill>
                  <a:schemeClr val="tx1"/>
                </a:solidFill>
                <a:effectLst/>
                <a:latin typeface="微软雅黑" panose="020B0503020204020204" pitchFamily="34" charset="-122"/>
                <a:ea typeface="+mn-ea"/>
                <a:cs typeface="+mn-cs"/>
              </a:rPr>
              <a:t>5,468</a:t>
            </a:r>
            <a:r>
              <a:rPr lang="zh-CN" altLang="en-US" sz="1200" kern="1200" dirty="0">
                <a:solidFill>
                  <a:schemeClr val="tx1"/>
                </a:solidFill>
                <a:effectLst/>
                <a:latin typeface="微软雅黑" panose="020B0503020204020204" pitchFamily="34" charset="-122"/>
                <a:ea typeface="+mn-ea"/>
                <a:cs typeface="+mn-cs"/>
              </a:rPr>
              <a:t>个漏洞。 </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31</a:t>
            </a:fld>
            <a:endParaRPr lang="en-US" dirty="0"/>
          </a:p>
        </p:txBody>
      </p:sp>
    </p:spTree>
    <p:extLst>
      <p:ext uri="{BB962C8B-B14F-4D97-AF65-F5344CB8AC3E}">
        <p14:creationId xmlns:p14="http://schemas.microsoft.com/office/powerpoint/2010/main" val="8626940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旨在评估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在实际工作场景下的实用性。在实际工作中，安全专家在使用较准确的自动工具识别到补丁后，他们仍然需要对补丁进行多次确 认，以确保补丁的准确性。为了评估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在这种使用场景中的实用性，本文 开展了一项用户研究，对比分析用户在有和没有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的辅助下找到 </a:t>
            </a:r>
            <a:r>
              <a:rPr lang="en-US" altLang="zh-CN" sz="1200" kern="1200" dirty="0">
                <a:solidFill>
                  <a:schemeClr val="tx1"/>
                </a:solidFill>
                <a:effectLst/>
                <a:latin typeface="微软雅黑" panose="020B0503020204020204" pitchFamily="34" charset="-122"/>
                <a:ea typeface="+mn-ea"/>
                <a:cs typeface="+mn-cs"/>
              </a:rPr>
              <a:t>10 </a:t>
            </a:r>
            <a:r>
              <a:rPr lang="zh-CN" altLang="en-US" sz="1200" kern="1200" dirty="0">
                <a:solidFill>
                  <a:schemeClr val="tx1"/>
                </a:solidFill>
                <a:effectLst/>
                <a:latin typeface="微软雅黑" panose="020B0503020204020204" pitchFamily="34" charset="-122"/>
                <a:ea typeface="+mn-ea"/>
                <a:cs typeface="+mn-cs"/>
              </a:rPr>
              <a:t>个漏 洞补丁的用时和准确性。 </a:t>
            </a:r>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32</a:t>
            </a:fld>
            <a:endParaRPr lang="en-US" dirty="0"/>
          </a:p>
        </p:txBody>
      </p:sp>
    </p:spTree>
    <p:extLst>
      <p:ext uri="{BB962C8B-B14F-4D97-AF65-F5344CB8AC3E}">
        <p14:creationId xmlns:p14="http://schemas.microsoft.com/office/powerpoint/2010/main" val="11972182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本文从准确性、削弱性、敏感度、通用性及实用性五个方面评估 </a:t>
            </a:r>
            <a:r>
              <a:rPr lang="en" altLang="zh-CN" sz="1200" kern="1200" dirty="0">
                <a:solidFill>
                  <a:schemeClr val="tx1"/>
                </a:solidFill>
                <a:effectLst/>
                <a:latin typeface="微软雅黑" panose="020B0503020204020204" pitchFamily="34" charset="-122"/>
                <a:ea typeface="+mn-ea"/>
                <a:cs typeface="+mn-cs"/>
              </a:rPr>
              <a:t>TRACER </a:t>
            </a:r>
            <a:r>
              <a:rPr lang="zh-CN" altLang="en-US" sz="1200" kern="1200" dirty="0">
                <a:solidFill>
                  <a:schemeClr val="tx1"/>
                </a:solidFill>
                <a:effectLst/>
                <a:latin typeface="微软雅黑" panose="020B0503020204020204" pitchFamily="34" charset="-122"/>
                <a:ea typeface="+mn-ea"/>
                <a:cs typeface="+mn-cs"/>
              </a:rPr>
              <a:t>进 行了评估。结果表明</a:t>
            </a:r>
            <a:r>
              <a:rPr lang="en-US" altLang="zh-CN" sz="1200" kern="1200" dirty="0">
                <a:solidFill>
                  <a:schemeClr val="tx1"/>
                </a:solidFill>
                <a:effectLst/>
                <a:latin typeface="微软雅黑" panose="020B0503020204020204" pitchFamily="34" charset="-122"/>
                <a:ea typeface="+mn-ea"/>
                <a:cs typeface="+mn-cs"/>
              </a:rPr>
              <a:t>: </a:t>
            </a:r>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33</a:t>
            </a:fld>
            <a:endParaRPr lang="en-US" dirty="0"/>
          </a:p>
        </p:txBody>
      </p:sp>
    </p:spTree>
    <p:extLst>
      <p:ext uri="{BB962C8B-B14F-4D97-AF65-F5344CB8AC3E}">
        <p14:creationId xmlns:p14="http://schemas.microsoft.com/office/powerpoint/2010/main" val="194720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得益于开源社区的蓬勃发展，在软件开发过程中，开发人员经常会 使用开源软件中已实现的功能，节省开发时间，加快开发速度</a:t>
            </a:r>
            <a:r>
              <a:rPr lang="en-US" altLang="zh-CN" sz="1200" kern="1200" dirty="0">
                <a:solidFill>
                  <a:schemeClr val="tx1"/>
                </a:solidFill>
                <a:effectLst/>
                <a:latin typeface="微软雅黑" panose="020B0503020204020204" pitchFamily="34" charset="-122"/>
                <a:ea typeface="+mn-ea"/>
                <a:cs typeface="+mn-cs"/>
              </a:rPr>
              <a:t>[1] </a:t>
            </a:r>
            <a:r>
              <a:rPr lang="zh-CN" altLang="en-US" sz="1200" kern="1200" dirty="0">
                <a:solidFill>
                  <a:schemeClr val="tx1"/>
                </a:solidFill>
                <a:effectLst/>
                <a:latin typeface="微软雅黑" panose="020B0503020204020204" pitchFamily="34" charset="-122"/>
                <a:ea typeface="+mn-ea"/>
                <a:cs typeface="+mn-cs"/>
              </a:rPr>
              <a:t>。然而，伴随着 开发效率的提高，开源软件中的安全漏洞也会被引入软件系统 </a:t>
            </a:r>
            <a:r>
              <a:rPr lang="en-US" altLang="zh-CN" sz="1200" kern="1200" dirty="0">
                <a:solidFill>
                  <a:schemeClr val="tx1"/>
                </a:solidFill>
                <a:effectLst/>
                <a:latin typeface="微软雅黑" panose="020B0503020204020204" pitchFamily="34" charset="-122"/>
                <a:ea typeface="+mn-ea"/>
                <a:cs typeface="+mn-cs"/>
              </a:rPr>
              <a:t>[2–3] </a:t>
            </a:r>
            <a:r>
              <a:rPr lang="zh-CN" altLang="en-US" sz="1200" kern="1200" dirty="0">
                <a:solidFill>
                  <a:schemeClr val="tx1"/>
                </a:solidFill>
                <a:effectLst/>
                <a:latin typeface="微软雅黑" panose="020B0503020204020204" pitchFamily="34" charset="-122"/>
                <a:ea typeface="+mn-ea"/>
                <a:cs typeface="+mn-cs"/>
              </a:rPr>
              <a:t>。据 </a:t>
            </a:r>
            <a:r>
              <a:rPr lang="en" altLang="zh-CN" sz="1200" kern="1200" dirty="0">
                <a:solidFill>
                  <a:schemeClr val="tx1"/>
                </a:solidFill>
                <a:effectLst/>
                <a:latin typeface="微软雅黑" panose="020B0503020204020204" pitchFamily="34" charset="-122"/>
                <a:ea typeface="+mn-ea"/>
                <a:cs typeface="+mn-cs"/>
              </a:rPr>
              <a:t>Synopsys </a:t>
            </a:r>
            <a:r>
              <a:rPr lang="zh-CN" altLang="en-US" sz="1200" kern="1200" dirty="0">
                <a:solidFill>
                  <a:schemeClr val="tx1"/>
                </a:solidFill>
                <a:effectLst/>
                <a:latin typeface="微软雅黑" panose="020B0503020204020204" pitchFamily="34" charset="-122"/>
                <a:ea typeface="+mn-ea"/>
                <a:cs typeface="+mn-cs"/>
              </a:rPr>
              <a:t>公司发布的</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开源安全和风险分析报告</a:t>
            </a:r>
            <a:r>
              <a:rPr lang="en-US" altLang="zh-CN" sz="1200" kern="1200" dirty="0">
                <a:solidFill>
                  <a:schemeClr val="tx1"/>
                </a:solidFill>
                <a:effectLst/>
                <a:latin typeface="微软雅黑" panose="020B0503020204020204" pitchFamily="34" charset="-122"/>
                <a:ea typeface="+mn-ea"/>
                <a:cs typeface="+mn-cs"/>
              </a:rPr>
              <a:t>》1</a:t>
            </a:r>
            <a:r>
              <a:rPr lang="zh-CN" altLang="en-US" sz="1200" kern="1200" dirty="0">
                <a:solidFill>
                  <a:schemeClr val="tx1"/>
                </a:solidFill>
                <a:effectLst/>
                <a:latin typeface="微软雅黑" panose="020B0503020204020204" pitchFamily="34" charset="-122"/>
                <a:ea typeface="+mn-ea"/>
                <a:cs typeface="+mn-cs"/>
              </a:rPr>
              <a:t>显示，在该公司分析的 </a:t>
            </a:r>
            <a:r>
              <a:rPr lang="en-US" altLang="zh-CN" sz="1200" kern="1200" dirty="0">
                <a:solidFill>
                  <a:schemeClr val="tx1"/>
                </a:solidFill>
                <a:effectLst/>
                <a:latin typeface="微软雅黑" panose="020B0503020204020204" pitchFamily="34" charset="-122"/>
                <a:ea typeface="+mn-ea"/>
                <a:cs typeface="+mn-cs"/>
              </a:rPr>
              <a:t>1,500 </a:t>
            </a:r>
            <a:r>
              <a:rPr lang="zh-CN" altLang="en-US" sz="1200" kern="1200" dirty="0">
                <a:solidFill>
                  <a:schemeClr val="tx1"/>
                </a:solidFill>
                <a:effectLst/>
                <a:latin typeface="微软雅黑" panose="020B0503020204020204" pitchFamily="34" charset="-122"/>
                <a:ea typeface="+mn-ea"/>
                <a:cs typeface="+mn-cs"/>
              </a:rPr>
              <a:t>个应用 程序中，</a:t>
            </a:r>
            <a:r>
              <a:rPr lang="en-US" altLang="zh-CN" sz="1200" kern="1200" dirty="0">
                <a:solidFill>
                  <a:schemeClr val="tx1"/>
                </a:solidFill>
                <a:effectLst/>
                <a:latin typeface="微软雅黑" panose="020B0503020204020204" pitchFamily="34" charset="-122"/>
                <a:ea typeface="+mn-ea"/>
                <a:cs typeface="+mn-cs"/>
              </a:rPr>
              <a:t>98% </a:t>
            </a:r>
            <a:r>
              <a:rPr lang="zh-CN" altLang="en-US" sz="1200" kern="1200" dirty="0">
                <a:solidFill>
                  <a:schemeClr val="tx1"/>
                </a:solidFill>
                <a:effectLst/>
                <a:latin typeface="微软雅黑" panose="020B0503020204020204" pitchFamily="34" charset="-122"/>
                <a:ea typeface="+mn-ea"/>
                <a:cs typeface="+mn-cs"/>
              </a:rPr>
              <a:t>的应用程序都使用了开源软件。报告还指出，高达 </a:t>
            </a:r>
            <a:r>
              <a:rPr lang="en-US" altLang="zh-CN" sz="1200" kern="1200" dirty="0">
                <a:solidFill>
                  <a:schemeClr val="tx1"/>
                </a:solidFill>
                <a:effectLst/>
                <a:latin typeface="微软雅黑" panose="020B0503020204020204" pitchFamily="34" charset="-122"/>
                <a:ea typeface="+mn-ea"/>
                <a:cs typeface="+mn-cs"/>
              </a:rPr>
              <a:t>84% </a:t>
            </a:r>
            <a:r>
              <a:rPr lang="zh-CN" altLang="en-US" sz="1200" kern="1200" dirty="0">
                <a:solidFill>
                  <a:schemeClr val="tx1"/>
                </a:solidFill>
                <a:effectLst/>
                <a:latin typeface="微软雅黑" panose="020B0503020204020204" pitchFamily="34" charset="-122"/>
                <a:ea typeface="+mn-ea"/>
                <a:cs typeface="+mn-cs"/>
              </a:rPr>
              <a:t>的应用程 序包含至少一个已知的开源软件漏洞，该数据对比于前一年</a:t>
            </a:r>
            <a:r>
              <a:rPr lang="en-US" altLang="zh-CN" sz="1200" kern="1200" dirty="0">
                <a:solidFill>
                  <a:schemeClr val="tx1"/>
                </a:solidFill>
                <a:effectLst/>
                <a:latin typeface="微软雅黑" panose="020B0503020204020204" pitchFamily="34" charset="-122"/>
                <a:ea typeface="+mn-ea"/>
                <a:cs typeface="+mn-cs"/>
              </a:rPr>
              <a:t>(2019 </a:t>
            </a:r>
            <a:r>
              <a:rPr lang="zh-CN" altLang="en-US" sz="1200" kern="1200" dirty="0">
                <a:solidFill>
                  <a:schemeClr val="tx1"/>
                </a:solidFill>
                <a:effectLst/>
                <a:latin typeface="微软雅黑" panose="020B0503020204020204" pitchFamily="34" charset="-122"/>
                <a:ea typeface="+mn-ea"/>
                <a:cs typeface="+mn-cs"/>
              </a:rPr>
              <a:t>年</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增加了 </a:t>
            </a:r>
            <a:r>
              <a:rPr lang="en-US" altLang="zh-CN" sz="1200" kern="1200" dirty="0">
                <a:solidFill>
                  <a:schemeClr val="tx1"/>
                </a:solidFill>
                <a:effectLst/>
                <a:latin typeface="微软雅黑" panose="020B0503020204020204" pitchFamily="34" charset="-122"/>
                <a:ea typeface="+mn-ea"/>
                <a:cs typeface="+mn-cs"/>
              </a:rPr>
              <a:t>9%</a:t>
            </a:r>
            <a:r>
              <a:rPr lang="zh-CN" altLang="en-US" sz="1200" kern="1200" dirty="0">
                <a:solidFill>
                  <a:schemeClr val="tx1"/>
                </a:solidFill>
                <a:effectLst/>
                <a:latin typeface="微软雅黑" panose="020B0503020204020204" pitchFamily="34" charset="-122"/>
                <a:ea typeface="+mn-ea"/>
                <a:cs typeface="+mn-cs"/>
              </a:rPr>
              <a:t>。此外，据 </a:t>
            </a:r>
            <a:r>
              <a:rPr lang="en" altLang="zh-CN" sz="1200" kern="1200" dirty="0" err="1">
                <a:solidFill>
                  <a:schemeClr val="tx1"/>
                </a:solidFill>
                <a:effectLst/>
                <a:latin typeface="微软雅黑" panose="020B0503020204020204" pitchFamily="34" charset="-122"/>
                <a:ea typeface="+mn-ea"/>
                <a:cs typeface="+mn-cs"/>
              </a:rPr>
              <a:t>Snyk</a:t>
            </a:r>
            <a:r>
              <a:rPr lang="en" altLang="zh-CN" sz="1200" kern="1200" dirty="0">
                <a:solidFill>
                  <a:schemeClr val="tx1"/>
                </a:solidFill>
                <a:effectLst/>
                <a:latin typeface="微软雅黑" panose="020B0503020204020204" pitchFamily="34" charset="-122"/>
                <a:ea typeface="+mn-ea"/>
                <a:cs typeface="+mn-cs"/>
              </a:rPr>
              <a:t> </a:t>
            </a:r>
            <a:r>
              <a:rPr lang="zh-CN" altLang="en-US" sz="1200" kern="1200" dirty="0">
                <a:solidFill>
                  <a:schemeClr val="tx1"/>
                </a:solidFill>
                <a:effectLst/>
                <a:latin typeface="微软雅黑" panose="020B0503020204020204" pitchFamily="34" charset="-122"/>
                <a:ea typeface="+mn-ea"/>
                <a:cs typeface="+mn-cs"/>
              </a:rPr>
              <a:t>公司发布的报告</a:t>
            </a:r>
            <a:r>
              <a:rPr lang="en-US" altLang="zh-CN" sz="1200" kern="1200" dirty="0">
                <a:solidFill>
                  <a:schemeClr val="tx1"/>
                </a:solidFill>
                <a:effectLst/>
                <a:latin typeface="微软雅黑" panose="020B0503020204020204" pitchFamily="34" charset="-122"/>
                <a:ea typeface="+mn-ea"/>
                <a:cs typeface="+mn-cs"/>
              </a:rPr>
              <a:t>2</a:t>
            </a:r>
            <a:r>
              <a:rPr lang="zh-CN" altLang="en-US" sz="1200" kern="1200" dirty="0">
                <a:solidFill>
                  <a:schemeClr val="tx1"/>
                </a:solidFill>
                <a:effectLst/>
                <a:latin typeface="微软雅黑" panose="020B0503020204020204" pitchFamily="34" charset="-122"/>
                <a:ea typeface="+mn-ea"/>
                <a:cs typeface="+mn-cs"/>
              </a:rPr>
              <a:t>显示，近些年所披露的开源软件漏洞越来 越多，过去两年间几乎翻了一倍。 </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然而。。。。此外。。。</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针对以上问题，大量工作都在研究如何 </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漏洞数据库中的补丁知识尚未被系统 地研究和评估，目前尚不清楚现有漏洞数据库中补丁的质量情况。 </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4</a:t>
            </a:fld>
            <a:endParaRPr lang="en-US" dirty="0"/>
          </a:p>
        </p:txBody>
      </p:sp>
    </p:spTree>
    <p:extLst>
      <p:ext uri="{BB962C8B-B14F-4D97-AF65-F5344CB8AC3E}">
        <p14:creationId xmlns:p14="http://schemas.microsoft.com/office/powerpoint/2010/main" val="14942677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kern="1200" dirty="0">
              <a:solidFill>
                <a:schemeClr val="tx1"/>
              </a:solidFill>
              <a:effectLst/>
              <a:latin typeface="微软雅黑" panose="020B0503020204020204" pitchFamily="34" charset="-122"/>
              <a:ea typeface="+mn-ea"/>
              <a:cs typeface="+mn-cs"/>
            </a:endParaRPr>
          </a:p>
        </p:txBody>
      </p:sp>
      <p:sp>
        <p:nvSpPr>
          <p:cNvPr id="4" name="灯片编号占位符 3"/>
          <p:cNvSpPr>
            <a:spLocks noGrp="1"/>
          </p:cNvSpPr>
          <p:nvPr>
            <p:ph type="sldNum" sz="quarter" idx="5"/>
          </p:nvPr>
        </p:nvSpPr>
        <p:spPr/>
        <p:txBody>
          <a:bodyPr/>
          <a:lstStyle/>
          <a:p>
            <a:fld id="{C0CD3E5D-A0E3-CF44-B0AA-2DEC864493D7}" type="slidenum">
              <a:rPr lang="en-US" smtClean="0"/>
              <a:pPr/>
              <a:t>35</a:t>
            </a:fld>
            <a:endParaRPr lang="en-US" dirty="0"/>
          </a:p>
        </p:txBody>
      </p:sp>
    </p:spTree>
    <p:extLst>
      <p:ext uri="{BB962C8B-B14F-4D97-AF65-F5344CB8AC3E}">
        <p14:creationId xmlns:p14="http://schemas.microsoft.com/office/powerpoint/2010/main" val="1027071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kumimoji="1" lang="zh-CN" altLang="en-US" dirty="0"/>
              <a:t>每一页的</a:t>
            </a:r>
            <a:r>
              <a:rPr kumimoji="1" lang="en-US" altLang="zh-CN" dirty="0"/>
              <a:t>title</a:t>
            </a:r>
            <a:r>
              <a:rPr kumimoji="1" lang="zh-CN" altLang="en-US" dirty="0"/>
              <a:t>还没有修改</a:t>
            </a:r>
            <a:endParaRPr kumimoji="1" lang="en-US" altLang="zh-CN" dirty="0"/>
          </a:p>
          <a:p>
            <a:pPr marL="228600" indent="-228600">
              <a:buAutoNum type="arabicPeriod"/>
            </a:pPr>
            <a:r>
              <a:rPr kumimoji="1" lang="zh-CN" altLang="en-US" dirty="0"/>
              <a:t>经验研究的结论放大？（类似于实验中的结论放大？）</a:t>
            </a:r>
          </a:p>
        </p:txBody>
      </p:sp>
      <p:sp>
        <p:nvSpPr>
          <p:cNvPr id="4" name="灯片编号占位符 3"/>
          <p:cNvSpPr>
            <a:spLocks noGrp="1"/>
          </p:cNvSpPr>
          <p:nvPr>
            <p:ph type="sldNum" sz="quarter" idx="5"/>
          </p:nvPr>
        </p:nvSpPr>
        <p:spPr/>
        <p:txBody>
          <a:bodyPr/>
          <a:lstStyle/>
          <a:p>
            <a:fld id="{C0CD3E5D-A0E3-CF44-B0AA-2DEC864493D7}" type="slidenum">
              <a:rPr lang="en-US" smtClean="0"/>
              <a:pPr/>
              <a:t>36</a:t>
            </a:fld>
            <a:endParaRPr lang="en-US" dirty="0"/>
          </a:p>
        </p:txBody>
      </p:sp>
    </p:spTree>
    <p:extLst>
      <p:ext uri="{BB962C8B-B14F-4D97-AF65-F5344CB8AC3E}">
        <p14:creationId xmlns:p14="http://schemas.microsoft.com/office/powerpoint/2010/main" val="11106173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得益于开源社区的蓬勃发展，在软件开发过程中，开发人员经常会 使用开源软件中已实现的功能，节省开发时间，加快开发速度</a:t>
            </a:r>
            <a:r>
              <a:rPr lang="en-US" altLang="zh-CN" sz="1200" kern="1200" dirty="0">
                <a:solidFill>
                  <a:schemeClr val="tx1"/>
                </a:solidFill>
                <a:effectLst/>
                <a:latin typeface="微软雅黑" panose="020B0503020204020204" pitchFamily="34" charset="-122"/>
                <a:ea typeface="+mn-ea"/>
                <a:cs typeface="+mn-cs"/>
              </a:rPr>
              <a:t>[1] </a:t>
            </a:r>
            <a:r>
              <a:rPr lang="zh-CN" altLang="en-US" sz="1200" kern="1200" dirty="0">
                <a:solidFill>
                  <a:schemeClr val="tx1"/>
                </a:solidFill>
                <a:effectLst/>
                <a:latin typeface="微软雅黑" panose="020B0503020204020204" pitchFamily="34" charset="-122"/>
                <a:ea typeface="+mn-ea"/>
                <a:cs typeface="+mn-cs"/>
              </a:rPr>
              <a:t>。然而，伴随着 开发效率的提高，开源软件中的安全漏洞也会被引入软件系统 </a:t>
            </a:r>
            <a:r>
              <a:rPr lang="en-US" altLang="zh-CN" sz="1200" kern="1200" dirty="0">
                <a:solidFill>
                  <a:schemeClr val="tx1"/>
                </a:solidFill>
                <a:effectLst/>
                <a:latin typeface="微软雅黑" panose="020B0503020204020204" pitchFamily="34" charset="-122"/>
                <a:ea typeface="+mn-ea"/>
                <a:cs typeface="+mn-cs"/>
              </a:rPr>
              <a:t>[2–3] </a:t>
            </a:r>
            <a:r>
              <a:rPr lang="zh-CN" altLang="en-US" sz="1200" kern="1200" dirty="0">
                <a:solidFill>
                  <a:schemeClr val="tx1"/>
                </a:solidFill>
                <a:effectLst/>
                <a:latin typeface="微软雅黑" panose="020B0503020204020204" pitchFamily="34" charset="-122"/>
                <a:ea typeface="+mn-ea"/>
                <a:cs typeface="+mn-cs"/>
              </a:rPr>
              <a:t>。据 </a:t>
            </a:r>
            <a:r>
              <a:rPr lang="en" altLang="zh-CN" sz="1200" kern="1200" dirty="0">
                <a:solidFill>
                  <a:schemeClr val="tx1"/>
                </a:solidFill>
                <a:effectLst/>
                <a:latin typeface="微软雅黑" panose="020B0503020204020204" pitchFamily="34" charset="-122"/>
                <a:ea typeface="+mn-ea"/>
                <a:cs typeface="+mn-cs"/>
              </a:rPr>
              <a:t>Synopsys </a:t>
            </a:r>
            <a:r>
              <a:rPr lang="zh-CN" altLang="en-US" sz="1200" kern="1200" dirty="0">
                <a:solidFill>
                  <a:schemeClr val="tx1"/>
                </a:solidFill>
                <a:effectLst/>
                <a:latin typeface="微软雅黑" panose="020B0503020204020204" pitchFamily="34" charset="-122"/>
                <a:ea typeface="+mn-ea"/>
                <a:cs typeface="+mn-cs"/>
              </a:rPr>
              <a:t>公司发布的</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开源安全和风险分析报告</a:t>
            </a:r>
            <a:r>
              <a:rPr lang="en-US" altLang="zh-CN" sz="1200" kern="1200" dirty="0">
                <a:solidFill>
                  <a:schemeClr val="tx1"/>
                </a:solidFill>
                <a:effectLst/>
                <a:latin typeface="微软雅黑" panose="020B0503020204020204" pitchFamily="34" charset="-122"/>
                <a:ea typeface="+mn-ea"/>
                <a:cs typeface="+mn-cs"/>
              </a:rPr>
              <a:t>》1</a:t>
            </a:r>
            <a:r>
              <a:rPr lang="zh-CN" altLang="en-US" sz="1200" kern="1200" dirty="0">
                <a:solidFill>
                  <a:schemeClr val="tx1"/>
                </a:solidFill>
                <a:effectLst/>
                <a:latin typeface="微软雅黑" panose="020B0503020204020204" pitchFamily="34" charset="-122"/>
                <a:ea typeface="+mn-ea"/>
                <a:cs typeface="+mn-cs"/>
              </a:rPr>
              <a:t>显示，在该公司分析的 </a:t>
            </a:r>
            <a:r>
              <a:rPr lang="en-US" altLang="zh-CN" sz="1200" kern="1200" dirty="0">
                <a:solidFill>
                  <a:schemeClr val="tx1"/>
                </a:solidFill>
                <a:effectLst/>
                <a:latin typeface="微软雅黑" panose="020B0503020204020204" pitchFamily="34" charset="-122"/>
                <a:ea typeface="+mn-ea"/>
                <a:cs typeface="+mn-cs"/>
              </a:rPr>
              <a:t>1,500 </a:t>
            </a:r>
            <a:r>
              <a:rPr lang="zh-CN" altLang="en-US" sz="1200" kern="1200" dirty="0">
                <a:solidFill>
                  <a:schemeClr val="tx1"/>
                </a:solidFill>
                <a:effectLst/>
                <a:latin typeface="微软雅黑" panose="020B0503020204020204" pitchFamily="34" charset="-122"/>
                <a:ea typeface="+mn-ea"/>
                <a:cs typeface="+mn-cs"/>
              </a:rPr>
              <a:t>个应用 程序中，</a:t>
            </a:r>
            <a:r>
              <a:rPr lang="en-US" altLang="zh-CN" sz="1200" kern="1200" dirty="0">
                <a:solidFill>
                  <a:schemeClr val="tx1"/>
                </a:solidFill>
                <a:effectLst/>
                <a:latin typeface="微软雅黑" panose="020B0503020204020204" pitchFamily="34" charset="-122"/>
                <a:ea typeface="+mn-ea"/>
                <a:cs typeface="+mn-cs"/>
              </a:rPr>
              <a:t>98% </a:t>
            </a:r>
            <a:r>
              <a:rPr lang="zh-CN" altLang="en-US" sz="1200" kern="1200" dirty="0">
                <a:solidFill>
                  <a:schemeClr val="tx1"/>
                </a:solidFill>
                <a:effectLst/>
                <a:latin typeface="微软雅黑" panose="020B0503020204020204" pitchFamily="34" charset="-122"/>
                <a:ea typeface="+mn-ea"/>
                <a:cs typeface="+mn-cs"/>
              </a:rPr>
              <a:t>的应用程序都使用了开源软件。报告还指出，高达 </a:t>
            </a:r>
            <a:r>
              <a:rPr lang="en-US" altLang="zh-CN" sz="1200" kern="1200" dirty="0">
                <a:solidFill>
                  <a:schemeClr val="tx1"/>
                </a:solidFill>
                <a:effectLst/>
                <a:latin typeface="微软雅黑" panose="020B0503020204020204" pitchFamily="34" charset="-122"/>
                <a:ea typeface="+mn-ea"/>
                <a:cs typeface="+mn-cs"/>
              </a:rPr>
              <a:t>84% </a:t>
            </a:r>
            <a:r>
              <a:rPr lang="zh-CN" altLang="en-US" sz="1200" kern="1200" dirty="0">
                <a:solidFill>
                  <a:schemeClr val="tx1"/>
                </a:solidFill>
                <a:effectLst/>
                <a:latin typeface="微软雅黑" panose="020B0503020204020204" pitchFamily="34" charset="-122"/>
                <a:ea typeface="+mn-ea"/>
                <a:cs typeface="+mn-cs"/>
              </a:rPr>
              <a:t>的应用程 序包含至少一个已知的开源软件漏洞，该数据对比于前一年</a:t>
            </a:r>
            <a:r>
              <a:rPr lang="en-US" altLang="zh-CN" sz="1200" kern="1200" dirty="0">
                <a:solidFill>
                  <a:schemeClr val="tx1"/>
                </a:solidFill>
                <a:effectLst/>
                <a:latin typeface="微软雅黑" panose="020B0503020204020204" pitchFamily="34" charset="-122"/>
                <a:ea typeface="+mn-ea"/>
                <a:cs typeface="+mn-cs"/>
              </a:rPr>
              <a:t>(2019 </a:t>
            </a:r>
            <a:r>
              <a:rPr lang="zh-CN" altLang="en-US" sz="1200" kern="1200" dirty="0">
                <a:solidFill>
                  <a:schemeClr val="tx1"/>
                </a:solidFill>
                <a:effectLst/>
                <a:latin typeface="微软雅黑" panose="020B0503020204020204" pitchFamily="34" charset="-122"/>
                <a:ea typeface="+mn-ea"/>
                <a:cs typeface="+mn-cs"/>
              </a:rPr>
              <a:t>年</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增加了 </a:t>
            </a:r>
            <a:r>
              <a:rPr lang="en-US" altLang="zh-CN" sz="1200" kern="1200" dirty="0">
                <a:solidFill>
                  <a:schemeClr val="tx1"/>
                </a:solidFill>
                <a:effectLst/>
                <a:latin typeface="微软雅黑" panose="020B0503020204020204" pitchFamily="34" charset="-122"/>
                <a:ea typeface="+mn-ea"/>
                <a:cs typeface="+mn-cs"/>
              </a:rPr>
              <a:t>9%</a:t>
            </a:r>
            <a:r>
              <a:rPr lang="zh-CN" altLang="en-US" sz="1200" kern="1200" dirty="0">
                <a:solidFill>
                  <a:schemeClr val="tx1"/>
                </a:solidFill>
                <a:effectLst/>
                <a:latin typeface="微软雅黑" panose="020B0503020204020204" pitchFamily="34" charset="-122"/>
                <a:ea typeface="+mn-ea"/>
                <a:cs typeface="+mn-cs"/>
              </a:rPr>
              <a:t>。此外，据 </a:t>
            </a:r>
            <a:r>
              <a:rPr lang="en" altLang="zh-CN" sz="1200" kern="1200" dirty="0" err="1">
                <a:solidFill>
                  <a:schemeClr val="tx1"/>
                </a:solidFill>
                <a:effectLst/>
                <a:latin typeface="微软雅黑" panose="020B0503020204020204" pitchFamily="34" charset="-122"/>
                <a:ea typeface="+mn-ea"/>
                <a:cs typeface="+mn-cs"/>
              </a:rPr>
              <a:t>Snyk</a:t>
            </a:r>
            <a:r>
              <a:rPr lang="en" altLang="zh-CN" sz="1200" kern="1200" dirty="0">
                <a:solidFill>
                  <a:schemeClr val="tx1"/>
                </a:solidFill>
                <a:effectLst/>
                <a:latin typeface="微软雅黑" panose="020B0503020204020204" pitchFamily="34" charset="-122"/>
                <a:ea typeface="+mn-ea"/>
                <a:cs typeface="+mn-cs"/>
              </a:rPr>
              <a:t> </a:t>
            </a:r>
            <a:r>
              <a:rPr lang="zh-CN" altLang="en-US" sz="1200" kern="1200" dirty="0">
                <a:solidFill>
                  <a:schemeClr val="tx1"/>
                </a:solidFill>
                <a:effectLst/>
                <a:latin typeface="微软雅黑" panose="020B0503020204020204" pitchFamily="34" charset="-122"/>
                <a:ea typeface="+mn-ea"/>
                <a:cs typeface="+mn-cs"/>
              </a:rPr>
              <a:t>公司发布的报告</a:t>
            </a:r>
            <a:r>
              <a:rPr lang="en-US" altLang="zh-CN" sz="1200" kern="1200" dirty="0">
                <a:solidFill>
                  <a:schemeClr val="tx1"/>
                </a:solidFill>
                <a:effectLst/>
                <a:latin typeface="微软雅黑" panose="020B0503020204020204" pitchFamily="34" charset="-122"/>
                <a:ea typeface="+mn-ea"/>
                <a:cs typeface="+mn-cs"/>
              </a:rPr>
              <a:t>2</a:t>
            </a:r>
            <a:r>
              <a:rPr lang="zh-CN" altLang="en-US" sz="1200" kern="1200" dirty="0">
                <a:solidFill>
                  <a:schemeClr val="tx1"/>
                </a:solidFill>
                <a:effectLst/>
                <a:latin typeface="微软雅黑" panose="020B0503020204020204" pitchFamily="34" charset="-122"/>
                <a:ea typeface="+mn-ea"/>
                <a:cs typeface="+mn-cs"/>
              </a:rPr>
              <a:t>显示，近些年所披露的开源软件漏洞越来 越多，过去两年间几乎翻了一倍。 </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然而。。。。此外。。。</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针对以上问题，大量工作都在研究如何 </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漏洞数据库中的补丁知识尚未被系统 地研究和评估，目前尚不清楚现有漏洞数据库中补丁的质量情况。 </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5</a:t>
            </a:fld>
            <a:endParaRPr lang="en-US" dirty="0"/>
          </a:p>
        </p:txBody>
      </p:sp>
    </p:spTree>
    <p:extLst>
      <p:ext uri="{BB962C8B-B14F-4D97-AF65-F5344CB8AC3E}">
        <p14:creationId xmlns:p14="http://schemas.microsoft.com/office/powerpoint/2010/main" val="1494267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mn-ea"/>
                <a:cs typeface="+mn-cs"/>
              </a:rPr>
              <a:t>得益于开源社区的蓬勃发展，在软件开发过程中，开发人员经常会 使用开源软件中已实现的功能，节省开发时间，加快开发速度</a:t>
            </a:r>
            <a:r>
              <a:rPr lang="en-US" altLang="zh-CN" sz="1200" kern="1200" dirty="0">
                <a:solidFill>
                  <a:schemeClr val="tx1"/>
                </a:solidFill>
                <a:effectLst/>
                <a:latin typeface="微软雅黑" panose="020B0503020204020204" pitchFamily="34" charset="-122"/>
                <a:ea typeface="+mn-ea"/>
                <a:cs typeface="+mn-cs"/>
              </a:rPr>
              <a:t>[1] </a:t>
            </a:r>
            <a:r>
              <a:rPr lang="zh-CN" altLang="en-US" sz="1200" kern="1200" dirty="0">
                <a:solidFill>
                  <a:schemeClr val="tx1"/>
                </a:solidFill>
                <a:effectLst/>
                <a:latin typeface="微软雅黑" panose="020B0503020204020204" pitchFamily="34" charset="-122"/>
                <a:ea typeface="+mn-ea"/>
                <a:cs typeface="+mn-cs"/>
              </a:rPr>
              <a:t>。然而，伴随着 开发效率的提高，开源软件中的安全漏洞也会被引入软件系统 </a:t>
            </a:r>
            <a:r>
              <a:rPr lang="en-US" altLang="zh-CN" sz="1200" kern="1200" dirty="0">
                <a:solidFill>
                  <a:schemeClr val="tx1"/>
                </a:solidFill>
                <a:effectLst/>
                <a:latin typeface="微软雅黑" panose="020B0503020204020204" pitchFamily="34" charset="-122"/>
                <a:ea typeface="+mn-ea"/>
                <a:cs typeface="+mn-cs"/>
              </a:rPr>
              <a:t>[2–3] </a:t>
            </a:r>
            <a:r>
              <a:rPr lang="zh-CN" altLang="en-US" sz="1200" kern="1200" dirty="0">
                <a:solidFill>
                  <a:schemeClr val="tx1"/>
                </a:solidFill>
                <a:effectLst/>
                <a:latin typeface="微软雅黑" panose="020B0503020204020204" pitchFamily="34" charset="-122"/>
                <a:ea typeface="+mn-ea"/>
                <a:cs typeface="+mn-cs"/>
              </a:rPr>
              <a:t>。据 </a:t>
            </a:r>
            <a:r>
              <a:rPr lang="en" altLang="zh-CN" sz="1200" kern="1200" dirty="0">
                <a:solidFill>
                  <a:schemeClr val="tx1"/>
                </a:solidFill>
                <a:effectLst/>
                <a:latin typeface="微软雅黑" panose="020B0503020204020204" pitchFamily="34" charset="-122"/>
                <a:ea typeface="+mn-ea"/>
                <a:cs typeface="+mn-cs"/>
              </a:rPr>
              <a:t>Synopsys </a:t>
            </a:r>
            <a:r>
              <a:rPr lang="zh-CN" altLang="en-US" sz="1200" kern="1200" dirty="0">
                <a:solidFill>
                  <a:schemeClr val="tx1"/>
                </a:solidFill>
                <a:effectLst/>
                <a:latin typeface="微软雅黑" panose="020B0503020204020204" pitchFamily="34" charset="-122"/>
                <a:ea typeface="+mn-ea"/>
                <a:cs typeface="+mn-cs"/>
              </a:rPr>
              <a:t>公司发布的</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开源安全和风险分析报告</a:t>
            </a:r>
            <a:r>
              <a:rPr lang="en-US" altLang="zh-CN" sz="1200" kern="1200" dirty="0">
                <a:solidFill>
                  <a:schemeClr val="tx1"/>
                </a:solidFill>
                <a:effectLst/>
                <a:latin typeface="微软雅黑" panose="020B0503020204020204" pitchFamily="34" charset="-122"/>
                <a:ea typeface="+mn-ea"/>
                <a:cs typeface="+mn-cs"/>
              </a:rPr>
              <a:t>》1</a:t>
            </a:r>
            <a:r>
              <a:rPr lang="zh-CN" altLang="en-US" sz="1200" kern="1200" dirty="0">
                <a:solidFill>
                  <a:schemeClr val="tx1"/>
                </a:solidFill>
                <a:effectLst/>
                <a:latin typeface="微软雅黑" panose="020B0503020204020204" pitchFamily="34" charset="-122"/>
                <a:ea typeface="+mn-ea"/>
                <a:cs typeface="+mn-cs"/>
              </a:rPr>
              <a:t>显示，在该公司分析的 </a:t>
            </a:r>
            <a:r>
              <a:rPr lang="en-US" altLang="zh-CN" sz="1200" kern="1200" dirty="0">
                <a:solidFill>
                  <a:schemeClr val="tx1"/>
                </a:solidFill>
                <a:effectLst/>
                <a:latin typeface="微软雅黑" panose="020B0503020204020204" pitchFamily="34" charset="-122"/>
                <a:ea typeface="+mn-ea"/>
                <a:cs typeface="+mn-cs"/>
              </a:rPr>
              <a:t>1,500 </a:t>
            </a:r>
            <a:r>
              <a:rPr lang="zh-CN" altLang="en-US" sz="1200" kern="1200" dirty="0">
                <a:solidFill>
                  <a:schemeClr val="tx1"/>
                </a:solidFill>
                <a:effectLst/>
                <a:latin typeface="微软雅黑" panose="020B0503020204020204" pitchFamily="34" charset="-122"/>
                <a:ea typeface="+mn-ea"/>
                <a:cs typeface="+mn-cs"/>
              </a:rPr>
              <a:t>个应用 程序中，</a:t>
            </a:r>
            <a:r>
              <a:rPr lang="en-US" altLang="zh-CN" sz="1200" kern="1200" dirty="0">
                <a:solidFill>
                  <a:schemeClr val="tx1"/>
                </a:solidFill>
                <a:effectLst/>
                <a:latin typeface="微软雅黑" panose="020B0503020204020204" pitchFamily="34" charset="-122"/>
                <a:ea typeface="+mn-ea"/>
                <a:cs typeface="+mn-cs"/>
              </a:rPr>
              <a:t>98% </a:t>
            </a:r>
            <a:r>
              <a:rPr lang="zh-CN" altLang="en-US" sz="1200" kern="1200" dirty="0">
                <a:solidFill>
                  <a:schemeClr val="tx1"/>
                </a:solidFill>
                <a:effectLst/>
                <a:latin typeface="微软雅黑" panose="020B0503020204020204" pitchFamily="34" charset="-122"/>
                <a:ea typeface="+mn-ea"/>
                <a:cs typeface="+mn-cs"/>
              </a:rPr>
              <a:t>的应用程序都使用了开源软件。报告还指出，高达 </a:t>
            </a:r>
            <a:r>
              <a:rPr lang="en-US" altLang="zh-CN" sz="1200" kern="1200" dirty="0">
                <a:solidFill>
                  <a:schemeClr val="tx1"/>
                </a:solidFill>
                <a:effectLst/>
                <a:latin typeface="微软雅黑" panose="020B0503020204020204" pitchFamily="34" charset="-122"/>
                <a:ea typeface="+mn-ea"/>
                <a:cs typeface="+mn-cs"/>
              </a:rPr>
              <a:t>84% </a:t>
            </a:r>
            <a:r>
              <a:rPr lang="zh-CN" altLang="en-US" sz="1200" kern="1200" dirty="0">
                <a:solidFill>
                  <a:schemeClr val="tx1"/>
                </a:solidFill>
                <a:effectLst/>
                <a:latin typeface="微软雅黑" panose="020B0503020204020204" pitchFamily="34" charset="-122"/>
                <a:ea typeface="+mn-ea"/>
                <a:cs typeface="+mn-cs"/>
              </a:rPr>
              <a:t>的应用程 序包含至少一个已知的开源软件漏洞，该数据对比于前一年</a:t>
            </a:r>
            <a:r>
              <a:rPr lang="en-US" altLang="zh-CN" sz="1200" kern="1200" dirty="0">
                <a:solidFill>
                  <a:schemeClr val="tx1"/>
                </a:solidFill>
                <a:effectLst/>
                <a:latin typeface="微软雅黑" panose="020B0503020204020204" pitchFamily="34" charset="-122"/>
                <a:ea typeface="+mn-ea"/>
                <a:cs typeface="+mn-cs"/>
              </a:rPr>
              <a:t>(2019 </a:t>
            </a:r>
            <a:r>
              <a:rPr lang="zh-CN" altLang="en-US" sz="1200" kern="1200" dirty="0">
                <a:solidFill>
                  <a:schemeClr val="tx1"/>
                </a:solidFill>
                <a:effectLst/>
                <a:latin typeface="微软雅黑" panose="020B0503020204020204" pitchFamily="34" charset="-122"/>
                <a:ea typeface="+mn-ea"/>
                <a:cs typeface="+mn-cs"/>
              </a:rPr>
              <a:t>年</a:t>
            </a:r>
            <a:r>
              <a:rPr lang="en-US" altLang="zh-CN" sz="1200" kern="1200" dirty="0">
                <a:solidFill>
                  <a:schemeClr val="tx1"/>
                </a:solidFill>
                <a:effectLst/>
                <a:latin typeface="微软雅黑" panose="020B0503020204020204" pitchFamily="34" charset="-122"/>
                <a:ea typeface="+mn-ea"/>
                <a:cs typeface="+mn-cs"/>
              </a:rPr>
              <a:t>)</a:t>
            </a:r>
            <a:r>
              <a:rPr lang="zh-CN" altLang="en-US" sz="1200" kern="1200" dirty="0">
                <a:solidFill>
                  <a:schemeClr val="tx1"/>
                </a:solidFill>
                <a:effectLst/>
                <a:latin typeface="微软雅黑" panose="020B0503020204020204" pitchFamily="34" charset="-122"/>
                <a:ea typeface="+mn-ea"/>
                <a:cs typeface="+mn-cs"/>
              </a:rPr>
              <a:t>增加了 </a:t>
            </a:r>
            <a:r>
              <a:rPr lang="en-US" altLang="zh-CN" sz="1200" kern="1200" dirty="0">
                <a:solidFill>
                  <a:schemeClr val="tx1"/>
                </a:solidFill>
                <a:effectLst/>
                <a:latin typeface="微软雅黑" panose="020B0503020204020204" pitchFamily="34" charset="-122"/>
                <a:ea typeface="+mn-ea"/>
                <a:cs typeface="+mn-cs"/>
              </a:rPr>
              <a:t>9%</a:t>
            </a:r>
            <a:r>
              <a:rPr lang="zh-CN" altLang="en-US" sz="1200" kern="1200" dirty="0">
                <a:solidFill>
                  <a:schemeClr val="tx1"/>
                </a:solidFill>
                <a:effectLst/>
                <a:latin typeface="微软雅黑" panose="020B0503020204020204" pitchFamily="34" charset="-122"/>
                <a:ea typeface="+mn-ea"/>
                <a:cs typeface="+mn-cs"/>
              </a:rPr>
              <a:t>。此外，据 </a:t>
            </a:r>
            <a:r>
              <a:rPr lang="en" altLang="zh-CN" sz="1200" kern="1200" dirty="0" err="1">
                <a:solidFill>
                  <a:schemeClr val="tx1"/>
                </a:solidFill>
                <a:effectLst/>
                <a:latin typeface="微软雅黑" panose="020B0503020204020204" pitchFamily="34" charset="-122"/>
                <a:ea typeface="+mn-ea"/>
                <a:cs typeface="+mn-cs"/>
              </a:rPr>
              <a:t>Snyk</a:t>
            </a:r>
            <a:r>
              <a:rPr lang="en" altLang="zh-CN" sz="1200" kern="1200" dirty="0">
                <a:solidFill>
                  <a:schemeClr val="tx1"/>
                </a:solidFill>
                <a:effectLst/>
                <a:latin typeface="微软雅黑" panose="020B0503020204020204" pitchFamily="34" charset="-122"/>
                <a:ea typeface="+mn-ea"/>
                <a:cs typeface="+mn-cs"/>
              </a:rPr>
              <a:t> </a:t>
            </a:r>
            <a:r>
              <a:rPr lang="zh-CN" altLang="en-US" sz="1200" kern="1200" dirty="0">
                <a:solidFill>
                  <a:schemeClr val="tx1"/>
                </a:solidFill>
                <a:effectLst/>
                <a:latin typeface="微软雅黑" panose="020B0503020204020204" pitchFamily="34" charset="-122"/>
                <a:ea typeface="+mn-ea"/>
                <a:cs typeface="+mn-cs"/>
              </a:rPr>
              <a:t>公司发布的报告</a:t>
            </a:r>
            <a:r>
              <a:rPr lang="en-US" altLang="zh-CN" sz="1200" kern="1200" dirty="0">
                <a:solidFill>
                  <a:schemeClr val="tx1"/>
                </a:solidFill>
                <a:effectLst/>
                <a:latin typeface="微软雅黑" panose="020B0503020204020204" pitchFamily="34" charset="-122"/>
                <a:ea typeface="+mn-ea"/>
                <a:cs typeface="+mn-cs"/>
              </a:rPr>
              <a:t>2</a:t>
            </a:r>
            <a:r>
              <a:rPr lang="zh-CN" altLang="en-US" sz="1200" kern="1200" dirty="0">
                <a:solidFill>
                  <a:schemeClr val="tx1"/>
                </a:solidFill>
                <a:effectLst/>
                <a:latin typeface="微软雅黑" panose="020B0503020204020204" pitchFamily="34" charset="-122"/>
                <a:ea typeface="+mn-ea"/>
                <a:cs typeface="+mn-cs"/>
              </a:rPr>
              <a:t>显示，近些年所披露的开源软件漏洞越来 越多，过去两年间几乎翻了一倍。 </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然而。。。。此外。。。</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r>
              <a:rPr lang="zh-CN" altLang="en-US" sz="1200" kern="1200" dirty="0">
                <a:solidFill>
                  <a:schemeClr val="tx1"/>
                </a:solidFill>
                <a:effectLst/>
                <a:latin typeface="微软雅黑" panose="020B0503020204020204" pitchFamily="34" charset="-122"/>
                <a:ea typeface="+mn-ea"/>
                <a:cs typeface="+mn-cs"/>
              </a:rPr>
              <a:t>针对以上问题，大量工作都在研究如何 </a:t>
            </a:r>
            <a:endParaRPr lang="en-US" altLang="zh-CN" sz="1200" kern="1200" dirty="0">
              <a:solidFill>
                <a:schemeClr val="tx1"/>
              </a:solidFill>
              <a:effectLst/>
              <a:latin typeface="微软雅黑" panose="020B0503020204020204" pitchFamily="34" charset="-122"/>
              <a:ea typeface="+mn-ea"/>
              <a:cs typeface="+mn-cs"/>
            </a:endParaRPr>
          </a:p>
          <a:p>
            <a:endParaRPr lang="en-US" altLang="zh-CN" sz="1200" kern="1200" dirty="0">
              <a:solidFill>
                <a:schemeClr val="tx1"/>
              </a:solidFill>
              <a:effectLst/>
              <a:latin typeface="微软雅黑" panose="020B0503020204020204" pitchFamily="3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微软雅黑" panose="020B0503020204020204" pitchFamily="34" charset="-122"/>
                <a:ea typeface="+mn-ea"/>
                <a:cs typeface="+mn-cs"/>
              </a:rPr>
              <a:t>漏洞数据库中的补丁知识尚未被系统 地研究和评估，目前尚不清楚现有漏洞数据库中补丁的质量情况。 </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6</a:t>
            </a:fld>
            <a:endParaRPr lang="en-US" dirty="0"/>
          </a:p>
        </p:txBody>
      </p:sp>
    </p:spTree>
    <p:extLst>
      <p:ext uri="{BB962C8B-B14F-4D97-AF65-F5344CB8AC3E}">
        <p14:creationId xmlns:p14="http://schemas.microsoft.com/office/powerpoint/2010/main" val="755494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在实际使用中，当人们提及某个</a:t>
            </a:r>
            <a:r>
              <a:rPr lang="en" altLang="zh-CN" dirty="0"/>
              <a:t>CVE</a:t>
            </a:r>
            <a:r>
              <a:rPr lang="zh-CN" altLang="en-US" dirty="0"/>
              <a:t>时，其实是指某个被分配了 </a:t>
            </a:r>
            <a:r>
              <a:rPr lang="en" altLang="zh-CN" dirty="0"/>
              <a:t>CVE ID </a:t>
            </a:r>
            <a:r>
              <a:rPr lang="zh-CN" altLang="en-US" dirty="0"/>
              <a:t>的安全漏洞。 </a:t>
            </a:r>
            <a:endParaRPr kumimoji="1"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7</a:t>
            </a:fld>
            <a:endParaRPr lang="en-US" dirty="0"/>
          </a:p>
        </p:txBody>
      </p:sp>
    </p:spTree>
    <p:extLst>
      <p:ext uri="{BB962C8B-B14F-4D97-AF65-F5344CB8AC3E}">
        <p14:creationId xmlns:p14="http://schemas.microsoft.com/office/powerpoint/2010/main" val="28552626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在实际使用中，当人们提及某个</a:t>
            </a:r>
            <a:r>
              <a:rPr lang="en" altLang="zh-CN" dirty="0"/>
              <a:t>CVE</a:t>
            </a:r>
            <a:r>
              <a:rPr lang="zh-CN" altLang="en-US" dirty="0"/>
              <a:t>时，其实是指某个被分配了 </a:t>
            </a:r>
            <a:r>
              <a:rPr lang="en" altLang="zh-CN" dirty="0"/>
              <a:t>CVE ID </a:t>
            </a:r>
            <a:r>
              <a:rPr lang="zh-CN" altLang="en-US" dirty="0"/>
              <a:t>的安全漏洞。 </a:t>
            </a:r>
            <a:endParaRPr kumimoji="1"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8</a:t>
            </a:fld>
            <a:endParaRPr lang="en-US" dirty="0"/>
          </a:p>
        </p:txBody>
      </p:sp>
    </p:spTree>
    <p:extLst>
      <p:ext uri="{BB962C8B-B14F-4D97-AF65-F5344CB8AC3E}">
        <p14:creationId xmlns:p14="http://schemas.microsoft.com/office/powerpoint/2010/main" val="25470247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在实际使用中，当人们提及某个</a:t>
            </a:r>
            <a:r>
              <a:rPr lang="en" altLang="zh-CN" dirty="0"/>
              <a:t>CVE</a:t>
            </a:r>
            <a:r>
              <a:rPr lang="zh-CN" altLang="en-US" dirty="0"/>
              <a:t>时，其实是指某个被分配了 </a:t>
            </a:r>
            <a:r>
              <a:rPr lang="en" altLang="zh-CN" dirty="0"/>
              <a:t>CVE ID </a:t>
            </a:r>
            <a:r>
              <a:rPr lang="zh-CN" altLang="en-US" dirty="0"/>
              <a:t>的安全漏洞。 </a:t>
            </a:r>
            <a:endParaRPr kumimoji="1"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9</a:t>
            </a:fld>
            <a:endParaRPr lang="en-US" dirty="0"/>
          </a:p>
        </p:txBody>
      </p:sp>
    </p:spTree>
    <p:extLst>
      <p:ext uri="{BB962C8B-B14F-4D97-AF65-F5344CB8AC3E}">
        <p14:creationId xmlns:p14="http://schemas.microsoft.com/office/powerpoint/2010/main" val="21046229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在实际使用中，当人们提及某个</a:t>
            </a:r>
            <a:r>
              <a:rPr lang="en" altLang="zh-CN" dirty="0"/>
              <a:t>CVE</a:t>
            </a:r>
            <a:r>
              <a:rPr lang="zh-CN" altLang="en-US" dirty="0"/>
              <a:t>时，其实是指某个被分配了</a:t>
            </a:r>
            <a:r>
              <a:rPr lang="en" altLang="zh-CN" dirty="0"/>
              <a:t>CVE ID </a:t>
            </a:r>
            <a:r>
              <a:rPr lang="zh-CN" altLang="en-US" dirty="0"/>
              <a:t>的安全漏洞。 </a:t>
            </a:r>
            <a:endParaRPr kumimoji="1" lang="zh-CN" altLang="en-US" dirty="0"/>
          </a:p>
        </p:txBody>
      </p:sp>
      <p:sp>
        <p:nvSpPr>
          <p:cNvPr id="4" name="灯片编号占位符 3"/>
          <p:cNvSpPr>
            <a:spLocks noGrp="1"/>
          </p:cNvSpPr>
          <p:nvPr>
            <p:ph type="sldNum" sz="quarter" idx="5"/>
          </p:nvPr>
        </p:nvSpPr>
        <p:spPr/>
        <p:txBody>
          <a:bodyPr/>
          <a:lstStyle/>
          <a:p>
            <a:fld id="{C0CD3E5D-A0E3-CF44-B0AA-2DEC864493D7}" type="slidenum">
              <a:rPr lang="en-US" smtClean="0"/>
              <a:pPr/>
              <a:t>10</a:t>
            </a:fld>
            <a:endParaRPr lang="en-US" dirty="0"/>
          </a:p>
        </p:txBody>
      </p:sp>
    </p:spTree>
    <p:extLst>
      <p:ext uri="{BB962C8B-B14F-4D97-AF65-F5344CB8AC3E}">
        <p14:creationId xmlns:p14="http://schemas.microsoft.com/office/powerpoint/2010/main" val="23474519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schemeClr>
              </a:gs>
              <a:gs pos="0">
                <a:schemeClr val="accent3">
                  <a:lumMod val="75000"/>
                </a:schemeClr>
              </a:gs>
              <a:gs pos="72000">
                <a:schemeClr val="accent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charset="0"/>
              <a:buChar char="•"/>
              <a:defRPr sz="1400" b="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284844" y="5512526"/>
            <a:ext cx="2845054" cy="1391107"/>
          </a:xfrm>
          <a:prstGeom prst="rect">
            <a:avLst/>
          </a:prstGeom>
        </p:spPr>
      </p:pic>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5">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5">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pic>
        <p:nvPicPr>
          <p:cNvPr id="10" name="图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599300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770833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896870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236616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753779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7874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chemeClr val="accent1">
            <a:lumMod val="75000"/>
          </a:schemeClr>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dirty="0">
              <a:latin typeface="Microsoft YaHei UI" panose="020B0503020204020204" pitchFamily="34" charset="-122"/>
              <a:ea typeface="Microsoft YaHei UI" panose="020B0503020204020204" pitchFamily="34" charset="-122"/>
            </a:endParaRPr>
          </a:p>
        </p:txBody>
      </p:sp>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107484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chemeClr val="accent2">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dirty="0">
              <a:latin typeface="Microsoft YaHei UI" panose="020B0503020204020204" pitchFamily="34" charset="-122"/>
              <a:ea typeface="Microsoft YaHei UI" panose="020B0503020204020204" pitchFamily="34" charset="-122"/>
            </a:endParaRPr>
          </a:p>
        </p:txBody>
      </p:sp>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214790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chemeClr val="accent3">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dirty="0">
              <a:latin typeface="Microsoft YaHei UI" panose="020B0503020204020204" pitchFamily="34" charset="-122"/>
              <a:ea typeface="Microsoft YaHei UI" panose="020B0503020204020204" pitchFamily="34" charset="-122"/>
            </a:endParaRPr>
          </a:p>
        </p:txBody>
      </p:sp>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595154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pic>
        <p:nvPicPr>
          <p:cNvPr id="9" name="图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59593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dirty="0"/>
              <a:t>标题</a:t>
            </a:r>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pic>
        <p:nvPicPr>
          <p:cNvPr id="13" name="图片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6704846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035317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chemeClr val="accent5">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dirty="0">
              <a:latin typeface="Microsoft YaHei UI" panose="020B0503020204020204" pitchFamily="34" charset="-122"/>
              <a:ea typeface="Microsoft YaHei UI" panose="020B0503020204020204" pitchFamily="34" charset="-122"/>
            </a:endParaRPr>
          </a:p>
        </p:txBody>
      </p:sp>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9887149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444683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字体使用 </a:t>
            </a: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行距</a:t>
            </a: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声明</a:t>
            </a: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英文 </a:t>
            </a:r>
            <a:r>
              <a:rPr kumimoji="0" lang="is-I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Microsoft YaHei</a:t>
            </a:r>
            <a:endPar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中文 微软雅黑</a:t>
            </a: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正文 </a:t>
            </a:r>
            <a:r>
              <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cn.bing.com</a:t>
            </a:r>
            <a:endPar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微软雅黑" panose="020B0503020204020204" pitchFamily="34" charset="-122"/>
                <a:ea typeface="Segoe UI Light" charset="0"/>
                <a:cs typeface="Times New Roman" panose="02020603050405020304" pitchFamily="18" charset="0"/>
              </a:rPr>
              <a:t>PPT</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Segoe UI Light" charset="0"/>
                <a:cs typeface="Times New Roman" panose="02020603050405020304" pitchFamily="18" charset="0"/>
              </a:rPr>
              <a:t> </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模板、</a:t>
            </a:r>
            <a:r>
              <a:rPr kumimoji="0" lang="en-US" altLang="zh-CN" sz="1333" b="0" i="0" u="none" strike="noStrike" kern="1200" cap="none" spc="0" normalizeH="0" baseline="0" noProof="0" dirty="0">
                <a:ln>
                  <a:noFill/>
                </a:ln>
                <a:solidFill>
                  <a:prstClr val="white"/>
                </a:solidFill>
                <a:effectLst/>
                <a:uLnTx/>
                <a:uFillTx/>
                <a:latin typeface="微软雅黑" panose="020B0503020204020204" pitchFamily="34" charset="-122"/>
                <a:ea typeface="Segoe UI Light" charset="0"/>
                <a:cs typeface="Times New Roman" panose="02020603050405020304" pitchFamily="18" charset="0"/>
              </a:rPr>
              <a:t>Word</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Segoe UI Light" charset="0"/>
                <a:cs typeface="Times New Roman" panose="02020603050405020304" pitchFamily="18" charset="0"/>
              </a:rPr>
              <a:t> </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文档、</a:t>
            </a:r>
            <a:r>
              <a:rPr kumimoji="0" lang="en-US" altLang="zh-CN" sz="1333" b="0" i="0" u="none" strike="noStrike" kern="1200" cap="none" spc="0" normalizeH="0" baseline="0" noProof="0" dirty="0">
                <a:ln>
                  <a:noFill/>
                </a:ln>
                <a:solidFill>
                  <a:prstClr val="white"/>
                </a:solidFill>
                <a:effectLst/>
                <a:uLnTx/>
                <a:uFillTx/>
                <a:latin typeface="微软雅黑" panose="020B0503020204020204" pitchFamily="34" charset="-122"/>
                <a:ea typeface="Segoe UI Light" charset="0"/>
                <a:cs typeface="Times New Roman" panose="02020603050405020304" pitchFamily="18" charset="0"/>
              </a:rPr>
              <a:t>Excel</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Segoe UI Light" charset="0"/>
                <a:cs typeface="Times New Roman" panose="02020603050405020304" pitchFamily="18" charset="0"/>
              </a:rPr>
              <a:t> </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a:t>
            </a:r>
            <a:r>
              <a:rPr kumimoji="0" lang="en-US" altLang="zh-CN"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a:t>
            </a:r>
            <a:r>
              <a:rPr kumimoji="0" lang="zh-CN" altLang="en-US" sz="1333" b="0" i="0" u="none" strike="noStrike" kern="120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mn-cs"/>
              </a:rPr>
              <a:t>不得被全部或部分的复制、传播、销售，否则将承担法律责任。</a:t>
            </a:r>
          </a:p>
        </p:txBody>
      </p:sp>
      <p:sp>
        <p:nvSpPr>
          <p:cNvPr id="13" name="矩形 12"/>
          <p:cNvSpPr/>
          <p:nvPr userDrawn="1"/>
        </p:nvSpPr>
        <p:spPr>
          <a:xfrm>
            <a:off x="440603" y="182445"/>
            <a:ext cx="86273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rPr>
              <a:t>OfficePLUS</a:t>
            </a:r>
            <a:endParaRPr kumimoji="0" lang="zh-CN" altLang="en-US" sz="1000" b="0" i="0" u="none" strike="noStrike" kern="0" cap="none" spc="0" normalizeH="0" baseline="0" noProof="0" dirty="0">
              <a:ln>
                <a:noFill/>
              </a:ln>
              <a:solidFill>
                <a:prstClr val="white"/>
              </a:solidFill>
              <a:effectLst/>
              <a:uLnTx/>
              <a:uFillTx/>
              <a:latin typeface="微软雅黑" panose="020B0503020204020204" pitchFamily="34" charset="-122"/>
              <a:ea typeface="Microsoft YaHei UI"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41108987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微软雅黑" panose="020B0503020204020204" pitchFamily="34" charset="-122"/>
                <a:ea typeface="Microsoft YaHei UI" panose="020B0503020204020204" pitchFamily="34" charset="-122"/>
                <a:cs typeface="Times New Roman" panose="02020603050405020304" pitchFamily="18" charset="0"/>
              </a:rPr>
              <a:t>背景图片素材</a:t>
            </a:r>
          </a:p>
        </p:txBody>
      </p:sp>
      <p:sp>
        <p:nvSpPr>
          <p:cNvPr id="5" name="矩形 4"/>
          <p:cNvSpPr/>
          <p:nvPr userDrawn="1"/>
        </p:nvSpPr>
        <p:spPr>
          <a:xfrm>
            <a:off x="440603" y="182445"/>
            <a:ext cx="86273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微软雅黑" panose="020B0503020204020204" pitchFamily="34" charset="-122"/>
                <a:ea typeface="Microsoft YaHei UI" panose="020B0503020204020204" pitchFamily="34" charset="-122"/>
                <a:cs typeface="Times New Roman" panose="02020603050405020304" pitchFamily="18" charset="0"/>
              </a:rPr>
              <a:t>OfficePLUS</a:t>
            </a:r>
            <a:endParaRPr lang="zh-CN" altLang="en-US" sz="1000" dirty="0">
              <a:solidFill>
                <a:schemeClr val="tx1">
                  <a:lumMod val="75000"/>
                  <a:lumOff val="25000"/>
                </a:schemeClr>
              </a:solidFill>
              <a:latin typeface="微软雅黑" panose="020B0503020204020204" pitchFamily="34" charset="-122"/>
              <a:ea typeface="Microsoft YaHei UI"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0517571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23910" y="4458724"/>
            <a:ext cx="334418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微软雅黑" panose="020B0503020204020204" pitchFamily="34" charset="-122"/>
                <a:ea typeface="Microsoft YaHei UI" panose="020B0503020204020204" pitchFamily="34" charset="-122"/>
              </a:rPr>
              <a:t>点击</a:t>
            </a:r>
            <a:r>
              <a:rPr kumimoji="1" lang="en-US" altLang="zh-CN" sz="1333" b="0" i="0" u="none" strike="noStrike" kern="0" cap="none" spc="0" normalizeH="0" baseline="0" noProof="0" dirty="0">
                <a:ln>
                  <a:noFill/>
                </a:ln>
                <a:solidFill>
                  <a:srgbClr val="000000"/>
                </a:solidFill>
                <a:effectLst/>
                <a:uLnTx/>
                <a:uFillTx/>
                <a:latin typeface="微软雅黑" panose="020B0503020204020204" pitchFamily="34" charset="-122"/>
                <a:ea typeface="Segoe UI Light" charset="0"/>
                <a:cs typeface="Times New Roman" panose="02020603050405020304" pitchFamily="18" charset="0"/>
              </a:rPr>
              <a:t>Logo</a:t>
            </a:r>
            <a:r>
              <a:rPr kumimoji="1" lang="zh-CN" altLang="en-US" sz="1333" b="0" i="0" u="none" strike="noStrike" kern="0" cap="none" spc="0" normalizeH="0" baseline="0" noProof="0" dirty="0">
                <a:ln>
                  <a:noFill/>
                </a:ln>
                <a:solidFill>
                  <a:srgbClr val="000000"/>
                </a:solidFill>
                <a:effectLst/>
                <a:uLnTx/>
                <a:uFillTx/>
                <a:latin typeface="微软雅黑" panose="020B0503020204020204" pitchFamily="34" charset="-122"/>
                <a:ea typeface="Microsoft YaHei UI" panose="020B0503020204020204" pitchFamily="34" charset="-122"/>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38976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dirty="0"/>
              <a:t>标题</a:t>
            </a:r>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pic>
        <p:nvPicPr>
          <p:cNvPr id="17" name="图片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719506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dirty="0"/>
              <a:t>标题</a:t>
            </a:r>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pic>
        <p:nvPicPr>
          <p:cNvPr id="19" name="图片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959112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dirty="0"/>
              <a:t>标题</a:t>
            </a:r>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pic>
        <p:nvPicPr>
          <p:cNvPr id="23" name="图片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8744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pic>
        <p:nvPicPr>
          <p:cNvPr id="10" name="图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24741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2">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2">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pic>
        <p:nvPicPr>
          <p:cNvPr id="10" name="图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81815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3">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3">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pic>
        <p:nvPicPr>
          <p:cNvPr id="10" name="图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155768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UI" panose="020B0503020204020204" pitchFamily="34" charset="-122"/>
              <a:ea typeface="Microsoft YaHei UI" panose="020B0503020204020204" pitchFamily="34" charset="-122"/>
            </a:endParaRPr>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dirty="0">
                <a:latin typeface="Microsoft YaHei UI" panose="020B0503020204020204" pitchFamily="34" charset="-122"/>
                <a:ea typeface="Microsoft YaHei UI" panose="020B0503020204020204" pitchFamily="34" charset="-122"/>
              </a:endParaRPr>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4">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4">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pic>
        <p:nvPicPr>
          <p:cNvPr id="10" name="图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6464" y="5943600"/>
            <a:ext cx="1963433" cy="960033"/>
          </a:xfrm>
          <a:prstGeom prst="rect">
            <a:avLst/>
          </a:prstGeom>
        </p:spPr>
      </p:pic>
    </p:spTree>
    <p:extLst>
      <p:ext uri="{BB962C8B-B14F-4D97-AF65-F5344CB8AC3E}">
        <p14:creationId xmlns:p14="http://schemas.microsoft.com/office/powerpoint/2010/main" val="204801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3" r:id="rId3"/>
    <p:sldLayoutId id="2147483694" r:id="rId4"/>
    <p:sldLayoutId id="2147483695" r:id="rId5"/>
    <p:sldLayoutId id="2147483696" r:id="rId6"/>
    <p:sldLayoutId id="2147483688" r:id="rId7"/>
    <p:sldLayoutId id="2147483697" r:id="rId8"/>
    <p:sldLayoutId id="2147483700" r:id="rId9"/>
    <p:sldLayoutId id="2147483701" r:id="rId10"/>
    <p:sldLayoutId id="2147483689" r:id="rId11"/>
    <p:sldLayoutId id="2147483687" r:id="rId12"/>
    <p:sldLayoutId id="2147483698" r:id="rId13"/>
    <p:sldLayoutId id="2147483699" r:id="rId14"/>
    <p:sldLayoutId id="2147483686" r:id="rId15"/>
    <p:sldLayoutId id="2147483690" r:id="rId16"/>
    <p:sldLayoutId id="2147483691" r:id="rId17"/>
    <p:sldLayoutId id="2147483692" r:id="rId18"/>
    <p:sldLayoutId id="2147483702" r:id="rId19"/>
    <p:sldLayoutId id="2147483703" r:id="rId20"/>
    <p:sldLayoutId id="2147483704" r:id="rId21"/>
    <p:sldLayoutId id="2147483685"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680" r:id="rId1"/>
    <p:sldLayoutId id="2147483682"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6.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jpeg"/><Relationship Id="rId10" Type="http://schemas.openxmlformats.org/officeDocument/2006/relationships/image" Target="../media/image22.png"/><Relationship Id="rId4" Type="http://schemas.openxmlformats.org/officeDocument/2006/relationships/image" Target="../media/image16.jpeg"/><Relationship Id="rId9" Type="http://schemas.openxmlformats.org/officeDocument/2006/relationships/image" Target="../media/image21.png"/><Relationship Id="rId1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16.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16.xml"/><Relationship Id="rId5" Type="http://schemas.openxmlformats.org/officeDocument/2006/relationships/image" Target="../media/image29.pn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16.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16.xml"/><Relationship Id="rId5" Type="http://schemas.openxmlformats.org/officeDocument/2006/relationships/image" Target="../media/image35.png"/><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16.xml"/><Relationship Id="rId5" Type="http://schemas.openxmlformats.org/officeDocument/2006/relationships/image" Target="../media/image35.png"/><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16.xml"/><Relationship Id="rId5" Type="http://schemas.openxmlformats.org/officeDocument/2006/relationships/image" Target="../media/image35.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9.xml"/><Relationship Id="rId1" Type="http://schemas.openxmlformats.org/officeDocument/2006/relationships/slideLayout" Target="../slideLayouts/slideLayout16.xml"/><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0.xml"/><Relationship Id="rId1" Type="http://schemas.openxmlformats.org/officeDocument/2006/relationships/slideLayout" Target="../slideLayouts/slideLayout16.xml"/><Relationship Id="rId4" Type="http://schemas.openxmlformats.org/officeDocument/2006/relationships/image" Target="../media/image36.png"/></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16.xml"/><Relationship Id="rId4" Type="http://schemas.openxmlformats.org/officeDocument/2006/relationships/image" Target="../media/image40.png"/></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5.xml"/><Relationship Id="rId1" Type="http://schemas.openxmlformats.org/officeDocument/2006/relationships/slideLayout" Target="../slideLayouts/slideLayout16.xml"/><Relationship Id="rId4" Type="http://schemas.openxmlformats.org/officeDocument/2006/relationships/image" Target="../media/image4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6.xml"/><Relationship Id="rId1" Type="http://schemas.openxmlformats.org/officeDocument/2006/relationships/slideLayout" Target="../slideLayouts/slideLayout16.xml"/><Relationship Id="rId4" Type="http://schemas.openxmlformats.org/officeDocument/2006/relationships/image" Target="../media/image44.png"/></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29.xml"/><Relationship Id="rId1" Type="http://schemas.openxmlformats.org/officeDocument/2006/relationships/slideLayout" Target="../slideLayouts/slideLayout16.xml"/><Relationship Id="rId6" Type="http://schemas.openxmlformats.org/officeDocument/2006/relationships/image" Target="../media/image50.png"/><Relationship Id="rId11" Type="http://schemas.openxmlformats.org/officeDocument/2006/relationships/image" Target="../media/image55.png"/><Relationship Id="rId5" Type="http://schemas.openxmlformats.org/officeDocument/2006/relationships/image" Target="../media/image49.png"/><Relationship Id="rId10" Type="http://schemas.openxmlformats.org/officeDocument/2006/relationships/image" Target="../media/image54.png"/><Relationship Id="rId4" Type="http://schemas.openxmlformats.org/officeDocument/2006/relationships/image" Target="../media/image48.png"/><Relationship Id="rId9" Type="http://schemas.openxmlformats.org/officeDocument/2006/relationships/image" Target="../media/image5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16.xml"/><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922187" y="2557060"/>
            <a:ext cx="10347626" cy="1444619"/>
          </a:xfrm>
        </p:spPr>
        <p:txBody>
          <a:bodyPr/>
          <a:lstStyle/>
          <a:p>
            <a:pPr algn="ctr"/>
            <a:r>
              <a:rPr lang="zh-CN" altLang="en-US" sz="3800" dirty="0">
                <a:latin typeface="+mj-lt"/>
              </a:rPr>
              <a:t>基于多源知识的开源软件漏洞的补丁识别方法</a:t>
            </a:r>
            <a:endParaRPr lang="en-US" altLang="zh-CN" sz="3800" dirty="0">
              <a:latin typeface="+mj-lt"/>
            </a:endParaRPr>
          </a:p>
          <a:p>
            <a:pPr algn="ctr"/>
            <a:r>
              <a:rPr lang="en" altLang="zh-CN" sz="2800" dirty="0"/>
              <a:t>Finding Patches for Open Source Software Vulnerabilities from Multi-Source Knowledge </a:t>
            </a:r>
          </a:p>
          <a:p>
            <a:pPr algn="ctr"/>
            <a:endParaRPr lang="zh-CN" altLang="en-US" sz="3600" dirty="0">
              <a:latin typeface="+mj-lt"/>
            </a:endParaRPr>
          </a:p>
          <a:p>
            <a:pPr algn="ctr"/>
            <a:r>
              <a:rPr kumimoji="1" lang="en-US" altLang="zh-CN" sz="3600" dirty="0">
                <a:latin typeface="+mj-lt"/>
                <a:cs typeface="Times New Roman" panose="02020603050405020304" pitchFamily="18" charset="0"/>
              </a:rPr>
              <a:t> </a:t>
            </a:r>
          </a:p>
        </p:txBody>
      </p:sp>
      <p:sp>
        <p:nvSpPr>
          <p:cNvPr id="3" name="TextBox 2"/>
          <p:cNvSpPr txBox="1"/>
          <p:nvPr/>
        </p:nvSpPr>
        <p:spPr>
          <a:xfrm>
            <a:off x="1956913" y="4639196"/>
            <a:ext cx="8278174" cy="430887"/>
          </a:xfrm>
          <a:prstGeom prst="rect">
            <a:avLst/>
          </a:prstGeom>
          <a:noFill/>
        </p:spPr>
        <p:txBody>
          <a:bodyPr wrap="square" rtlCol="0">
            <a:spAutoFit/>
          </a:bodyPr>
          <a:lstStyle/>
          <a:p>
            <a:pPr algn="ctr"/>
            <a:r>
              <a:rPr lang="en-US" sz="2200" b="1" dirty="0" err="1">
                <a:solidFill>
                  <a:schemeClr val="bg1"/>
                </a:solidFill>
              </a:rPr>
              <a:t>答辩人</a:t>
            </a:r>
            <a:r>
              <a:rPr lang="zh-CN" altLang="en-US" sz="2200" b="1" dirty="0">
                <a:solidFill>
                  <a:schemeClr val="bg1"/>
                </a:solidFill>
              </a:rPr>
              <a:t>：许聪颖</a:t>
            </a:r>
            <a:r>
              <a:rPr lang="en-US" altLang="zh-CN" sz="2200" b="1" dirty="0">
                <a:solidFill>
                  <a:schemeClr val="bg1"/>
                </a:solidFill>
              </a:rPr>
              <a:t>	</a:t>
            </a:r>
            <a:r>
              <a:rPr lang="zh-CN" altLang="en-US" sz="2200" b="1" dirty="0">
                <a:solidFill>
                  <a:schemeClr val="bg1"/>
                </a:solidFill>
              </a:rPr>
              <a:t>导师：陈碧欢</a:t>
            </a:r>
            <a:endParaRPr lang="en-US" altLang="zh-CN" sz="2200" b="1" baseline="30000" dirty="0">
              <a:solidFill>
                <a:schemeClr val="bg1"/>
              </a:solidFill>
            </a:endParaRPr>
          </a:p>
        </p:txBody>
      </p:sp>
      <p:sp>
        <p:nvSpPr>
          <p:cNvPr id="4" name="文本框 3">
            <a:extLst>
              <a:ext uri="{FF2B5EF4-FFF2-40B4-BE49-F238E27FC236}">
                <a16:creationId xmlns:a16="http://schemas.microsoft.com/office/drawing/2014/main" id="{3A9CD4D0-ECEC-7B4B-BEAA-2D68FEF8D7FA}"/>
              </a:ext>
            </a:extLst>
          </p:cNvPr>
          <p:cNvSpPr txBox="1"/>
          <p:nvPr/>
        </p:nvSpPr>
        <p:spPr>
          <a:xfrm>
            <a:off x="188259" y="550078"/>
            <a:ext cx="3467616" cy="584775"/>
          </a:xfrm>
          <a:prstGeom prst="rect">
            <a:avLst/>
          </a:prstGeom>
          <a:noFill/>
        </p:spPr>
        <p:txBody>
          <a:bodyPr wrap="none" rtlCol="0">
            <a:spAutoFit/>
          </a:bodyPr>
          <a:lstStyle/>
          <a:p>
            <a:r>
              <a:rPr kumimoji="1" lang="zh-CN" altLang="en-US" sz="3200" dirty="0">
                <a:solidFill>
                  <a:schemeClr val="bg1">
                    <a:lumMod val="50000"/>
                  </a:schemeClr>
                </a:solidFill>
                <a:latin typeface="+mj-ea"/>
                <a:ea typeface="+mj-ea"/>
                <a:cs typeface="Lucida Sans Unicode" panose="020B0602030504020204" pitchFamily="34" charset="0"/>
              </a:rPr>
              <a:t>硕士学位论文答辩</a:t>
            </a:r>
          </a:p>
        </p:txBody>
      </p:sp>
      <p:pic>
        <p:nvPicPr>
          <p:cNvPr id="5" name="图片 4">
            <a:extLst>
              <a:ext uri="{FF2B5EF4-FFF2-40B4-BE49-F238E27FC236}">
                <a16:creationId xmlns:a16="http://schemas.microsoft.com/office/drawing/2014/main" id="{432A92AB-A55D-1144-917B-92EE66B68904}"/>
              </a:ext>
            </a:extLst>
          </p:cNvPr>
          <p:cNvPicPr>
            <a:picLocks/>
          </p:cNvPicPr>
          <p:nvPr/>
        </p:nvPicPr>
        <p:blipFill rotWithShape="1">
          <a:blip r:embed="rId3"/>
          <a:srcRect b="14933"/>
          <a:stretch/>
        </p:blipFill>
        <p:spPr>
          <a:xfrm>
            <a:off x="10633655" y="368288"/>
            <a:ext cx="1163285" cy="948356"/>
          </a:xfrm>
          <a:prstGeom prst="rect">
            <a:avLst/>
          </a:prstGeom>
        </p:spPr>
      </p:pic>
    </p:spTree>
    <p:extLst>
      <p:ext uri="{BB962C8B-B14F-4D97-AF65-F5344CB8AC3E}">
        <p14:creationId xmlns:p14="http://schemas.microsoft.com/office/powerpoint/2010/main" val="419242980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01</a:t>
            </a:r>
            <a:r>
              <a:rPr kumimoji="1" lang="zh-CN" altLang="en-US" dirty="0"/>
              <a:t> 背景知识及相关工作 </a:t>
            </a:r>
            <a:r>
              <a:rPr kumimoji="1" lang="en-US" altLang="zh-CN" dirty="0"/>
              <a:t>&gt; </a:t>
            </a:r>
            <a:r>
              <a:rPr kumimoji="1" lang="en-US" altLang="zh-CN" sz="1800" dirty="0"/>
              <a:t>1.3 </a:t>
            </a:r>
            <a:r>
              <a:rPr kumimoji="1" lang="zh-CN" altLang="en-US" sz="1800" dirty="0"/>
              <a:t>漏洞补丁 </a:t>
            </a:r>
          </a:p>
        </p:txBody>
      </p:sp>
      <p:sp>
        <p:nvSpPr>
          <p:cNvPr id="6" name="文本框 5">
            <a:extLst>
              <a:ext uri="{FF2B5EF4-FFF2-40B4-BE49-F238E27FC236}">
                <a16:creationId xmlns:a16="http://schemas.microsoft.com/office/drawing/2014/main" id="{11B067EE-AC2A-544B-8989-E121702FAB5F}"/>
              </a:ext>
            </a:extLst>
          </p:cNvPr>
          <p:cNvSpPr txBox="1"/>
          <p:nvPr/>
        </p:nvSpPr>
        <p:spPr>
          <a:xfrm>
            <a:off x="480551" y="1319074"/>
            <a:ext cx="10709226" cy="1222648"/>
          </a:xfrm>
          <a:prstGeom prst="rect">
            <a:avLst/>
          </a:prstGeom>
          <a:noFill/>
        </p:spPr>
        <p:txBody>
          <a:bodyPr wrap="square" rtlCol="0">
            <a:spAutoFit/>
          </a:bodyPr>
          <a:lstStyle/>
          <a:p>
            <a:r>
              <a:rPr lang="zh-CN" altLang="en-US" b="1" dirty="0">
                <a:latin typeface="+mn-ea"/>
              </a:rPr>
              <a:t>补丁</a:t>
            </a:r>
            <a:r>
              <a:rPr lang="en-US" altLang="zh-CN" b="1" dirty="0">
                <a:latin typeface="+mn-ea"/>
              </a:rPr>
              <a:t>(</a:t>
            </a:r>
            <a:r>
              <a:rPr lang="en" altLang="zh-CN" b="1" dirty="0">
                <a:latin typeface="+mn-ea"/>
              </a:rPr>
              <a:t>Patch)</a:t>
            </a:r>
            <a:r>
              <a:rPr lang="zh-CN" altLang="en" dirty="0">
                <a:latin typeface="+mn-ea"/>
              </a:rPr>
              <a:t>，</a:t>
            </a:r>
            <a:r>
              <a:rPr lang="zh-CN" altLang="en-US" dirty="0">
                <a:latin typeface="+mn-ea"/>
              </a:rPr>
              <a:t>也称：补丁程序，是指对计算机程序进行的一组更改，旨在更新其功能或修复其缺陷。</a:t>
            </a:r>
            <a:endParaRPr lang="en-US" altLang="zh-CN" dirty="0">
              <a:latin typeface="+mn-ea"/>
            </a:endParaRPr>
          </a:p>
          <a:p>
            <a:endParaRPr lang="en-US" altLang="zh-CN" dirty="0">
              <a:latin typeface="+mn-ea"/>
            </a:endParaRPr>
          </a:p>
          <a:p>
            <a:r>
              <a:rPr lang="zh-CN" altLang="en-US" b="1" dirty="0">
                <a:latin typeface="+mn-ea"/>
              </a:rPr>
              <a:t>漏洞补丁</a:t>
            </a:r>
            <a:r>
              <a:rPr lang="en-US" altLang="zh-CN" b="1" dirty="0">
                <a:latin typeface="+mn-ea"/>
              </a:rPr>
              <a:t>(</a:t>
            </a:r>
            <a:r>
              <a:rPr lang="en" altLang="zh-CN" b="1" dirty="0">
                <a:latin typeface="+mn-ea"/>
              </a:rPr>
              <a:t>Vulnerability</a:t>
            </a:r>
            <a:r>
              <a:rPr lang="zh-CN" altLang="en-US" b="1" dirty="0">
                <a:latin typeface="+mn-ea"/>
              </a:rPr>
              <a:t> </a:t>
            </a:r>
            <a:r>
              <a:rPr lang="en" altLang="zh-CN" b="1" dirty="0">
                <a:latin typeface="+mn-ea"/>
              </a:rPr>
              <a:t>Patch)</a:t>
            </a:r>
            <a:r>
              <a:rPr lang="zh-CN" altLang="en-US" dirty="0">
                <a:latin typeface="+mn-ea"/>
              </a:rPr>
              <a:t>则指为修复程序中的安全漏洞所开发的补丁，补丁的形式通常是</a:t>
            </a:r>
            <a:r>
              <a:rPr lang="en" altLang="zh-CN" dirty="0">
                <a:latin typeface="+mn-ea"/>
              </a:rPr>
              <a:t>Git</a:t>
            </a:r>
            <a:r>
              <a:rPr lang="zh-CN" altLang="en-US" dirty="0">
                <a:latin typeface="+mn-ea"/>
              </a:rPr>
              <a:t>和</a:t>
            </a:r>
            <a:r>
              <a:rPr lang="en" altLang="zh-CN" dirty="0">
                <a:latin typeface="+mn-ea"/>
              </a:rPr>
              <a:t>SVN</a:t>
            </a:r>
            <a:r>
              <a:rPr lang="zh-CN" altLang="en-US" dirty="0">
                <a:latin typeface="+mn-ea"/>
              </a:rPr>
              <a:t>中的代码提交</a:t>
            </a:r>
            <a:r>
              <a:rPr lang="en-US" altLang="zh-CN" dirty="0">
                <a:latin typeface="+mn-ea"/>
              </a:rPr>
              <a:t>(</a:t>
            </a:r>
            <a:r>
              <a:rPr lang="en" altLang="zh-CN" dirty="0">
                <a:latin typeface="+mn-ea"/>
              </a:rPr>
              <a:t>Commit)</a:t>
            </a:r>
            <a:r>
              <a:rPr lang="zh-CN" altLang="en" dirty="0">
                <a:latin typeface="+mn-ea"/>
              </a:rPr>
              <a:t>，</a:t>
            </a:r>
            <a:r>
              <a:rPr lang="zh-CN" altLang="en-US" dirty="0">
                <a:latin typeface="+mn-ea"/>
              </a:rPr>
              <a:t>或是文本文件</a:t>
            </a:r>
            <a:r>
              <a:rPr lang="en-US" altLang="zh-CN" dirty="0">
                <a:latin typeface="+mn-ea"/>
              </a:rPr>
              <a:t>(.</a:t>
            </a:r>
            <a:r>
              <a:rPr lang="en" altLang="zh-CN" dirty="0">
                <a:latin typeface="+mn-ea"/>
              </a:rPr>
              <a:t>patch</a:t>
            </a:r>
            <a:r>
              <a:rPr lang="en-US" altLang="zh-CN" dirty="0">
                <a:latin typeface="+mn-ea"/>
              </a:rPr>
              <a:t>)</a:t>
            </a:r>
            <a:r>
              <a:rPr lang="zh-CN" altLang="en-US" dirty="0">
                <a:latin typeface="+mn-ea"/>
              </a:rPr>
              <a:t>。</a:t>
            </a:r>
          </a:p>
        </p:txBody>
      </p:sp>
      <p:pic>
        <p:nvPicPr>
          <p:cNvPr id="4" name="图片 3">
            <a:extLst>
              <a:ext uri="{FF2B5EF4-FFF2-40B4-BE49-F238E27FC236}">
                <a16:creationId xmlns:a16="http://schemas.microsoft.com/office/drawing/2014/main" id="{36E2055F-F3D4-0C41-A356-A75B3FFA6389}"/>
              </a:ext>
            </a:extLst>
          </p:cNvPr>
          <p:cNvPicPr>
            <a:picLocks noChangeAspect="1"/>
          </p:cNvPicPr>
          <p:nvPr/>
        </p:nvPicPr>
        <p:blipFill rotWithShape="1">
          <a:blip r:embed="rId3"/>
          <a:srcRect t="72896" r="466"/>
          <a:stretch/>
        </p:blipFill>
        <p:spPr>
          <a:xfrm>
            <a:off x="589038" y="4769800"/>
            <a:ext cx="6617674" cy="1907080"/>
          </a:xfrm>
          <a:prstGeom prst="rect">
            <a:avLst/>
          </a:prstGeom>
        </p:spPr>
      </p:pic>
      <p:pic>
        <p:nvPicPr>
          <p:cNvPr id="8" name="图片 7">
            <a:extLst>
              <a:ext uri="{FF2B5EF4-FFF2-40B4-BE49-F238E27FC236}">
                <a16:creationId xmlns:a16="http://schemas.microsoft.com/office/drawing/2014/main" id="{77C92B50-58E6-A54D-865F-719BE68666C4}"/>
              </a:ext>
            </a:extLst>
          </p:cNvPr>
          <p:cNvPicPr>
            <a:picLocks noChangeAspect="1"/>
          </p:cNvPicPr>
          <p:nvPr/>
        </p:nvPicPr>
        <p:blipFill rotWithShape="1">
          <a:blip r:embed="rId3"/>
          <a:srcRect t="14908" r="335" b="60001"/>
          <a:stretch/>
        </p:blipFill>
        <p:spPr>
          <a:xfrm>
            <a:off x="589038" y="3006671"/>
            <a:ext cx="6617674" cy="1763129"/>
          </a:xfrm>
          <a:prstGeom prst="rect">
            <a:avLst/>
          </a:prstGeom>
        </p:spPr>
      </p:pic>
    </p:spTree>
    <p:extLst>
      <p:ext uri="{BB962C8B-B14F-4D97-AF65-F5344CB8AC3E}">
        <p14:creationId xmlns:p14="http://schemas.microsoft.com/office/powerpoint/2010/main" val="3303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a:xfrm>
            <a:off x="3537741" y="2242484"/>
            <a:ext cx="5116518" cy="2373032"/>
          </a:xfrm>
        </p:spPr>
        <p:txBody>
          <a:bodyPr/>
          <a:lstStyle/>
          <a:p>
            <a:r>
              <a:rPr kumimoji="1" lang="zh-CN" altLang="en-US" sz="4800" dirty="0">
                <a:latin typeface="+mj-lt"/>
                <a:cs typeface="Times New Roman" panose="02020603050405020304" pitchFamily="18" charset="0"/>
              </a:rPr>
              <a:t>开源软件漏洞补丁的经验研究 </a:t>
            </a:r>
          </a:p>
          <a:p>
            <a:endParaRPr kumimoji="1" lang="zh-CN" altLang="en-US" sz="4800" dirty="0">
              <a:latin typeface="+mj-lt"/>
              <a:cs typeface="Times New Roman" panose="02020603050405020304" pitchFamily="18" charset="0"/>
            </a:endParaRPr>
          </a:p>
        </p:txBody>
      </p:sp>
    </p:spTree>
    <p:extLst>
      <p:ext uri="{BB962C8B-B14F-4D97-AF65-F5344CB8AC3E}">
        <p14:creationId xmlns:p14="http://schemas.microsoft.com/office/powerpoint/2010/main" val="355984883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B9DA89E1-716C-412A-A79D-C1B55B12BB91}"/>
              </a:ext>
            </a:extLst>
          </p:cNvPr>
          <p:cNvPicPr>
            <a:picLocks noChangeAspect="1"/>
          </p:cNvPicPr>
          <p:nvPr/>
        </p:nvPicPr>
        <p:blipFill>
          <a:blip r:embed="rId3"/>
          <a:stretch>
            <a:fillRect/>
          </a:stretch>
        </p:blipFill>
        <p:spPr>
          <a:xfrm>
            <a:off x="7760689" y="4897598"/>
            <a:ext cx="552097" cy="552097"/>
          </a:xfrm>
          <a:prstGeom prst="rect">
            <a:avLst/>
          </a:prstGeom>
        </p:spPr>
      </p:pic>
      <p:grpSp>
        <p:nvGrpSpPr>
          <p:cNvPr id="5" name="组合 4">
            <a:extLst>
              <a:ext uri="{FF2B5EF4-FFF2-40B4-BE49-F238E27FC236}">
                <a16:creationId xmlns:a16="http://schemas.microsoft.com/office/drawing/2014/main" id="{B8C535AF-FBA0-4846-A13F-510E44A87948}"/>
              </a:ext>
            </a:extLst>
          </p:cNvPr>
          <p:cNvGrpSpPr/>
          <p:nvPr/>
        </p:nvGrpSpPr>
        <p:grpSpPr>
          <a:xfrm>
            <a:off x="5559390" y="2393137"/>
            <a:ext cx="5483716" cy="823581"/>
            <a:chOff x="5349840" y="3117997"/>
            <a:chExt cx="5483716" cy="823581"/>
          </a:xfrm>
        </p:grpSpPr>
        <p:pic>
          <p:nvPicPr>
            <p:cNvPr id="1032" name="Picture 8" descr="Veracode Research Reveals Software Supply Chain Security Shortfalls for  Public Sector | Business Wire">
              <a:extLst>
                <a:ext uri="{FF2B5EF4-FFF2-40B4-BE49-F238E27FC236}">
                  <a16:creationId xmlns:a16="http://schemas.microsoft.com/office/drawing/2014/main" id="{F1A983E5-E372-490E-8B7F-76DD12671D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20162" y="3162766"/>
              <a:ext cx="1294978" cy="67662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hiteSource - Open Source Security &amp; License Management">
              <a:extLst>
                <a:ext uri="{FF2B5EF4-FFF2-40B4-BE49-F238E27FC236}">
                  <a16:creationId xmlns:a16="http://schemas.microsoft.com/office/drawing/2014/main" id="{4C3A27A9-0C47-4BE9-B2C8-A0E3D292381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1167" b="15374"/>
            <a:stretch/>
          </p:blipFill>
          <p:spPr bwMode="auto">
            <a:xfrm>
              <a:off x="7501235" y="3143716"/>
              <a:ext cx="1257300" cy="79786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ase Study: Sonatype Ensures App Quality in Nexus Lifecycle - Applitools">
              <a:extLst>
                <a:ext uri="{FF2B5EF4-FFF2-40B4-BE49-F238E27FC236}">
                  <a16:creationId xmlns:a16="http://schemas.microsoft.com/office/drawing/2014/main" id="{73F19BB0-9E6C-4B58-92FF-13819AFBE4EE}"/>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2405" b="15407"/>
            <a:stretch/>
          </p:blipFill>
          <p:spPr bwMode="auto">
            <a:xfrm>
              <a:off x="6490563" y="3143716"/>
              <a:ext cx="1060485" cy="73296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BlackDuck - Crunchbase Company Profile &amp; Funding">
              <a:extLst>
                <a:ext uri="{FF2B5EF4-FFF2-40B4-BE49-F238E27FC236}">
                  <a16:creationId xmlns:a16="http://schemas.microsoft.com/office/drawing/2014/main" id="{C315F005-5420-451B-8FB4-6E85F5DA6282}"/>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20190"/>
            <a:stretch/>
          </p:blipFill>
          <p:spPr bwMode="auto">
            <a:xfrm>
              <a:off x="5349840" y="3162766"/>
              <a:ext cx="1060485" cy="732959"/>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J on the Beach - Snyk">
              <a:extLst>
                <a:ext uri="{FF2B5EF4-FFF2-40B4-BE49-F238E27FC236}">
                  <a16:creationId xmlns:a16="http://schemas.microsoft.com/office/drawing/2014/main" id="{279AB3FC-559A-49DB-8018-69261F4930D0}"/>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22718" r="25079"/>
            <a:stretch/>
          </p:blipFill>
          <p:spPr bwMode="auto">
            <a:xfrm>
              <a:off x="10100417" y="3117997"/>
              <a:ext cx="733139" cy="797861"/>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02</a:t>
            </a:r>
            <a:r>
              <a:rPr kumimoji="1" lang="zh-CN" altLang="en-US" dirty="0"/>
              <a:t> </a:t>
            </a:r>
            <a:r>
              <a:rPr kumimoji="1" lang="zh-CN" altLang="en-US" dirty="0">
                <a:cs typeface="Times New Roman" panose="02020603050405020304" pitchFamily="18" charset="0"/>
              </a:rPr>
              <a:t>开源软件漏洞补丁的经验研究 </a:t>
            </a:r>
            <a:r>
              <a:rPr kumimoji="1" lang="en-US" altLang="zh-CN" dirty="0">
                <a:cs typeface="Times New Roman" panose="02020603050405020304" pitchFamily="18" charset="0"/>
              </a:rPr>
              <a:t>&gt; 2.1 </a:t>
            </a:r>
            <a:r>
              <a:rPr kumimoji="1" lang="zh-CN" altLang="en-US" dirty="0">
                <a:cs typeface="Times New Roman" panose="02020603050405020304" pitchFamily="18" charset="0"/>
              </a:rPr>
              <a:t>研究设计及数据准备</a:t>
            </a:r>
            <a:r>
              <a:rPr kumimoji="1" lang="zh-CN" altLang="en-US" sz="1800" dirty="0"/>
              <a:t> </a:t>
            </a:r>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研究目的</a:t>
            </a:r>
          </a:p>
        </p:txBody>
      </p:sp>
      <p:sp>
        <p:nvSpPr>
          <p:cNvPr id="11" name="文本占位符 1">
            <a:extLst>
              <a:ext uri="{FF2B5EF4-FFF2-40B4-BE49-F238E27FC236}">
                <a16:creationId xmlns:a16="http://schemas.microsoft.com/office/drawing/2014/main" id="{E0F36F36-40E3-E246-AA6B-993B1AFF61C2}"/>
              </a:ext>
            </a:extLst>
          </p:cNvPr>
          <p:cNvSpPr txBox="1">
            <a:spLocks/>
          </p:cNvSpPr>
          <p:nvPr/>
        </p:nvSpPr>
        <p:spPr>
          <a:xfrm>
            <a:off x="480551" y="2503319"/>
            <a:ext cx="1820088"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研究问题</a:t>
            </a:r>
          </a:p>
        </p:txBody>
      </p:sp>
      <p:sp>
        <p:nvSpPr>
          <p:cNvPr id="13" name="文本框 12">
            <a:extLst>
              <a:ext uri="{FF2B5EF4-FFF2-40B4-BE49-F238E27FC236}">
                <a16:creationId xmlns:a16="http://schemas.microsoft.com/office/drawing/2014/main" id="{BEA32C62-B30F-E64D-8BDE-43ED374772AD}"/>
              </a:ext>
            </a:extLst>
          </p:cNvPr>
          <p:cNvSpPr txBox="1"/>
          <p:nvPr/>
        </p:nvSpPr>
        <p:spPr>
          <a:xfrm>
            <a:off x="598252" y="3037973"/>
            <a:ext cx="2724641" cy="2585323"/>
          </a:xfrm>
          <a:prstGeom prst="rect">
            <a:avLst/>
          </a:prstGeom>
          <a:noFill/>
        </p:spPr>
        <p:txBody>
          <a:bodyPr wrap="square" rtlCol="0">
            <a:spAutoFit/>
          </a:bodyPr>
          <a:lstStyle/>
          <a:p>
            <a:pPr marL="285750" indent="-285750">
              <a:buFont typeface="Arial" panose="020B0604020202020204" pitchFamily="34" charset="0"/>
              <a:buChar char="•"/>
            </a:pPr>
            <a:r>
              <a:rPr lang="en" altLang="zh-CN" dirty="0">
                <a:latin typeface="微软雅黑" panose="020B0503020204020204" pitchFamily="34" charset="-122"/>
              </a:rPr>
              <a:t>RQ1</a:t>
            </a:r>
            <a:r>
              <a:rPr lang="zh-CN" altLang="en-US" dirty="0">
                <a:latin typeface="微软雅黑" panose="020B0503020204020204" pitchFamily="34" charset="-122"/>
              </a:rPr>
              <a:t> 补丁覆盖率分析</a:t>
            </a:r>
            <a:br>
              <a:rPr lang="en-US" altLang="zh-CN" dirty="0">
                <a:latin typeface="微软雅黑" panose="020B0503020204020204" pitchFamily="34" charset="-122"/>
              </a:rPr>
            </a:br>
            <a:r>
              <a:rPr lang="zh-CN" altLang="en-US" dirty="0">
                <a:latin typeface="微软雅黑" panose="020B0503020204020204" pitchFamily="34" charset="-122"/>
              </a:rPr>
              <a:t> </a:t>
            </a:r>
            <a:endParaRPr lang="en-US" altLang="zh-CN" dirty="0">
              <a:latin typeface="微软雅黑" panose="020B0503020204020204" pitchFamily="34" charset="-122"/>
            </a:endParaRPr>
          </a:p>
          <a:p>
            <a:pPr marL="285750" indent="-285750">
              <a:buFont typeface="Arial" panose="020B0604020202020204" pitchFamily="34" charset="0"/>
              <a:buChar char="•"/>
            </a:pPr>
            <a:r>
              <a:rPr lang="en" altLang="zh-CN" dirty="0">
                <a:latin typeface="微软雅黑" panose="020B0503020204020204" pitchFamily="34" charset="-122"/>
              </a:rPr>
              <a:t>RQ2</a:t>
            </a:r>
            <a:r>
              <a:rPr lang="zh-CN" altLang="en-US" dirty="0">
                <a:latin typeface="微软雅黑" panose="020B0503020204020204" pitchFamily="34" charset="-122"/>
              </a:rPr>
              <a:t> 补丁一致性分析</a:t>
            </a:r>
            <a:br>
              <a:rPr lang="en-US" altLang="zh-CN" dirty="0">
                <a:latin typeface="微软雅黑" panose="020B0503020204020204" pitchFamily="34" charset="-122"/>
              </a:rPr>
            </a:br>
            <a:endParaRPr lang="en-US" altLang="zh-CN" dirty="0">
              <a:latin typeface="微软雅黑" panose="020B0503020204020204" pitchFamily="34" charset="-122"/>
            </a:endParaRPr>
          </a:p>
          <a:p>
            <a:pPr marL="285750" indent="-285750">
              <a:buFont typeface="Arial" panose="020B0604020202020204" pitchFamily="34" charset="0"/>
              <a:buChar char="•"/>
            </a:pPr>
            <a:r>
              <a:rPr lang="en" altLang="zh-CN" dirty="0">
                <a:latin typeface="微软雅黑" panose="020B0503020204020204" pitchFamily="34" charset="-122"/>
              </a:rPr>
              <a:t>RQ3</a:t>
            </a:r>
            <a:r>
              <a:rPr lang="zh-CN" altLang="en-US" dirty="0">
                <a:latin typeface="微软雅黑" panose="020B0503020204020204" pitchFamily="34" charset="-122"/>
              </a:rPr>
              <a:t> 补丁类型分析</a:t>
            </a:r>
            <a:br>
              <a:rPr lang="en-US" altLang="zh-CN" dirty="0">
                <a:latin typeface="微软雅黑" panose="020B0503020204020204" pitchFamily="34" charset="-122"/>
              </a:rPr>
            </a:br>
            <a:endParaRPr lang="en-US" altLang="zh-CN" dirty="0">
              <a:latin typeface="微软雅黑" panose="020B0503020204020204" pitchFamily="34" charset="-122"/>
            </a:endParaRPr>
          </a:p>
          <a:p>
            <a:pPr marL="285750" indent="-285750">
              <a:buFont typeface="Arial" panose="020B0604020202020204" pitchFamily="34" charset="0"/>
              <a:buChar char="•"/>
            </a:pPr>
            <a:r>
              <a:rPr lang="en" altLang="zh-CN" dirty="0">
                <a:latin typeface="微软雅黑" panose="020B0503020204020204" pitchFamily="34" charset="-122"/>
              </a:rPr>
              <a:t>RQ4</a:t>
            </a:r>
            <a:r>
              <a:rPr lang="zh-CN" altLang="en-US" dirty="0">
                <a:latin typeface="微软雅黑" panose="020B0503020204020204" pitchFamily="34" charset="-122"/>
              </a:rPr>
              <a:t> 补丁映射分析</a:t>
            </a:r>
            <a:br>
              <a:rPr lang="en-US" altLang="zh-CN" dirty="0">
                <a:latin typeface="微软雅黑" panose="020B0503020204020204" pitchFamily="34" charset="-122"/>
              </a:rPr>
            </a:br>
            <a:endParaRPr lang="en-US" altLang="zh-CN" dirty="0">
              <a:latin typeface="微软雅黑" panose="020B0503020204020204" pitchFamily="34" charset="-122"/>
            </a:endParaRPr>
          </a:p>
          <a:p>
            <a:pPr marL="285750" indent="-285750">
              <a:buFont typeface="Arial" panose="020B0604020202020204" pitchFamily="34" charset="0"/>
              <a:buChar char="•"/>
            </a:pPr>
            <a:r>
              <a:rPr lang="en" altLang="zh-CN" dirty="0">
                <a:latin typeface="微软雅黑" panose="020B0503020204020204" pitchFamily="34" charset="-122"/>
              </a:rPr>
              <a:t>RQ5</a:t>
            </a:r>
            <a:r>
              <a:rPr lang="zh-CN" altLang="en-US" dirty="0">
                <a:latin typeface="微软雅黑" panose="020B0503020204020204" pitchFamily="34" charset="-122"/>
              </a:rPr>
              <a:t> 补丁准确性分析</a:t>
            </a:r>
            <a:endParaRPr lang="zh-CN" altLang="en-US" dirty="0"/>
          </a:p>
        </p:txBody>
      </p:sp>
      <p:sp>
        <p:nvSpPr>
          <p:cNvPr id="10" name="文本占位符 1">
            <a:extLst>
              <a:ext uri="{FF2B5EF4-FFF2-40B4-BE49-F238E27FC236}">
                <a16:creationId xmlns:a16="http://schemas.microsoft.com/office/drawing/2014/main" id="{F720D020-281D-7B4C-BAD5-688D0F5A8014}"/>
              </a:ext>
            </a:extLst>
          </p:cNvPr>
          <p:cNvSpPr txBox="1">
            <a:spLocks/>
          </p:cNvSpPr>
          <p:nvPr/>
        </p:nvSpPr>
        <p:spPr>
          <a:xfrm>
            <a:off x="7432353" y="1867548"/>
            <a:ext cx="1602929" cy="524888"/>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defTabSz="914377"/>
            <a:r>
              <a:rPr kumimoji="1" lang="zh-CN" altLang="en-US" sz="1800" dirty="0">
                <a:solidFill>
                  <a:schemeClr val="tx1"/>
                </a:solidFill>
                <a:latin typeface="+mn-lt"/>
                <a:ea typeface="+mn-ea"/>
                <a:cs typeface="+mn-cs"/>
              </a:rPr>
              <a:t>数据准备</a:t>
            </a:r>
          </a:p>
        </p:txBody>
      </p:sp>
      <p:sp>
        <p:nvSpPr>
          <p:cNvPr id="15" name="文本框 14">
            <a:extLst>
              <a:ext uri="{FF2B5EF4-FFF2-40B4-BE49-F238E27FC236}">
                <a16:creationId xmlns:a16="http://schemas.microsoft.com/office/drawing/2014/main" id="{764E589F-5FF4-4647-BE96-62F32A0F306D}"/>
              </a:ext>
            </a:extLst>
          </p:cNvPr>
          <p:cNvSpPr txBox="1"/>
          <p:nvPr/>
        </p:nvSpPr>
        <p:spPr>
          <a:xfrm>
            <a:off x="1089438" y="1331591"/>
            <a:ext cx="6506718" cy="369332"/>
          </a:xfrm>
          <a:prstGeom prst="rect">
            <a:avLst/>
          </a:prstGeom>
          <a:noFill/>
        </p:spPr>
        <p:txBody>
          <a:bodyPr wrap="square" rtlCol="0">
            <a:spAutoFit/>
          </a:bodyPr>
          <a:lstStyle/>
          <a:p>
            <a:pPr algn="ctr"/>
            <a:r>
              <a:rPr lang="zh-CN" altLang="en-US" b="1" dirty="0">
                <a:solidFill>
                  <a:schemeClr val="accent1">
                    <a:lumMod val="75000"/>
                  </a:schemeClr>
                </a:solidFill>
                <a:latin typeface="微软雅黑" panose="020B0503020204020204" pitchFamily="34" charset="-122"/>
              </a:rPr>
              <a:t>探究商业漏洞库中漏洞补丁的质量和特征</a:t>
            </a:r>
            <a:endParaRPr lang="en-US" altLang="zh-CN" b="1" dirty="0">
              <a:solidFill>
                <a:schemeClr val="accent1">
                  <a:lumMod val="75000"/>
                </a:schemeClr>
              </a:solidFill>
              <a:latin typeface="微软雅黑" panose="020B0503020204020204" pitchFamily="34" charset="-122"/>
            </a:endParaRPr>
          </a:p>
        </p:txBody>
      </p:sp>
      <p:sp>
        <p:nvSpPr>
          <p:cNvPr id="6" name="左大括号 5">
            <a:extLst>
              <a:ext uri="{FF2B5EF4-FFF2-40B4-BE49-F238E27FC236}">
                <a16:creationId xmlns:a16="http://schemas.microsoft.com/office/drawing/2014/main" id="{8D425633-C688-41EB-A0FA-96A3D6EAD159}"/>
              </a:ext>
            </a:extLst>
          </p:cNvPr>
          <p:cNvSpPr/>
          <p:nvPr/>
        </p:nvSpPr>
        <p:spPr>
          <a:xfrm rot="16200000">
            <a:off x="8101013" y="538618"/>
            <a:ext cx="328898" cy="555529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6" name="组合 15">
            <a:extLst>
              <a:ext uri="{FF2B5EF4-FFF2-40B4-BE49-F238E27FC236}">
                <a16:creationId xmlns:a16="http://schemas.microsoft.com/office/drawing/2014/main" id="{2B67DADA-ACB5-4E2C-A575-E824753EF11E}"/>
              </a:ext>
            </a:extLst>
          </p:cNvPr>
          <p:cNvGrpSpPr/>
          <p:nvPr/>
        </p:nvGrpSpPr>
        <p:grpSpPr>
          <a:xfrm>
            <a:off x="7438052" y="3560547"/>
            <a:ext cx="898560" cy="553197"/>
            <a:chOff x="5454615" y="4569426"/>
            <a:chExt cx="1176935" cy="661059"/>
          </a:xfrm>
        </p:grpSpPr>
        <p:pic>
          <p:nvPicPr>
            <p:cNvPr id="7" name="图片 6">
              <a:extLst>
                <a:ext uri="{FF2B5EF4-FFF2-40B4-BE49-F238E27FC236}">
                  <a16:creationId xmlns:a16="http://schemas.microsoft.com/office/drawing/2014/main" id="{E47FF704-A6F6-4DB7-9877-63B408AEAAEB}"/>
                </a:ext>
              </a:extLst>
            </p:cNvPr>
            <p:cNvPicPr>
              <a:picLocks noChangeAspect="1"/>
            </p:cNvPicPr>
            <p:nvPr/>
          </p:nvPicPr>
          <p:blipFill>
            <a:blip r:embed="rId9"/>
            <a:stretch>
              <a:fillRect/>
            </a:stretch>
          </p:blipFill>
          <p:spPr>
            <a:xfrm>
              <a:off x="5454615" y="4569426"/>
              <a:ext cx="563037" cy="563037"/>
            </a:xfrm>
            <a:prstGeom prst="rect">
              <a:avLst/>
            </a:prstGeom>
          </p:spPr>
        </p:pic>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C3610DB9-E06B-4246-93BE-4848B7EE8756}"/>
                    </a:ext>
                  </a:extLst>
                </p:cNvPr>
                <p:cNvSpPr txBox="1"/>
                <p:nvPr/>
              </p:nvSpPr>
              <p:spPr>
                <a:xfrm>
                  <a:off x="5717150" y="4862698"/>
                  <a:ext cx="914400" cy="36778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sz="1400" b="0" i="1" smtClean="0">
                            <a:latin typeface="Cambria Math" panose="02040503050406030204" pitchFamily="18" charset="0"/>
                          </a:rPr>
                          <m:t> </m:t>
                        </m:r>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𝐷𝐵</m:t>
                            </m:r>
                          </m:e>
                          <m:sub>
                            <m:r>
                              <a:rPr lang="en-US" altLang="zh-CN" sz="1400" b="0" i="1" smtClean="0">
                                <a:latin typeface="Cambria Math" panose="02040503050406030204" pitchFamily="18" charset="0"/>
                              </a:rPr>
                              <m:t>𝐴</m:t>
                            </m:r>
                          </m:sub>
                        </m:sSub>
                      </m:oMath>
                    </m:oMathPara>
                  </a14:m>
                  <a:endParaRPr lang="zh-CN" altLang="en-US" sz="1400" dirty="0"/>
                </a:p>
              </p:txBody>
            </p:sp>
          </mc:Choice>
          <mc:Fallback xmlns="">
            <p:sp>
              <p:nvSpPr>
                <p:cNvPr id="8" name="文本框 7">
                  <a:extLst>
                    <a:ext uri="{FF2B5EF4-FFF2-40B4-BE49-F238E27FC236}">
                      <a16:creationId xmlns:a16="http://schemas.microsoft.com/office/drawing/2014/main" id="{C3610DB9-E06B-4246-93BE-4848B7EE8756}"/>
                    </a:ext>
                  </a:extLst>
                </p:cNvPr>
                <p:cNvSpPr txBox="1">
                  <a:spLocks noRot="1" noChangeAspect="1" noMove="1" noResize="1" noEditPoints="1" noAdjustHandles="1" noChangeArrowheads="1" noChangeShapeType="1" noTextEdit="1"/>
                </p:cNvSpPr>
                <p:nvPr/>
              </p:nvSpPr>
              <p:spPr>
                <a:xfrm>
                  <a:off x="5717150" y="4862698"/>
                  <a:ext cx="914400" cy="367787"/>
                </a:xfrm>
                <a:prstGeom prst="rect">
                  <a:avLst/>
                </a:prstGeom>
                <a:blipFill>
                  <a:blip r:embed="rId10"/>
                  <a:stretch>
                    <a:fillRect/>
                  </a:stretch>
                </a:blipFill>
              </p:spPr>
              <p:txBody>
                <a:bodyPr/>
                <a:lstStyle/>
                <a:p>
                  <a:r>
                    <a:rPr lang="zh-CN" altLang="en-US">
                      <a:noFill/>
                    </a:rPr>
                    <a:t> </a:t>
                  </a:r>
                </a:p>
              </p:txBody>
            </p:sp>
          </mc:Fallback>
        </mc:AlternateContent>
      </p:grpSp>
      <p:grpSp>
        <p:nvGrpSpPr>
          <p:cNvPr id="23" name="组合 22">
            <a:extLst>
              <a:ext uri="{FF2B5EF4-FFF2-40B4-BE49-F238E27FC236}">
                <a16:creationId xmlns:a16="http://schemas.microsoft.com/office/drawing/2014/main" id="{FEEC795C-5EB4-46C4-9D59-D92E1ECFD5BF}"/>
              </a:ext>
            </a:extLst>
          </p:cNvPr>
          <p:cNvGrpSpPr/>
          <p:nvPr/>
        </p:nvGrpSpPr>
        <p:grpSpPr>
          <a:xfrm>
            <a:off x="8453932" y="3561337"/>
            <a:ext cx="898560" cy="553197"/>
            <a:chOff x="5454615" y="4569426"/>
            <a:chExt cx="1176935" cy="661059"/>
          </a:xfrm>
        </p:grpSpPr>
        <p:pic>
          <p:nvPicPr>
            <p:cNvPr id="24" name="图片 23">
              <a:extLst>
                <a:ext uri="{FF2B5EF4-FFF2-40B4-BE49-F238E27FC236}">
                  <a16:creationId xmlns:a16="http://schemas.microsoft.com/office/drawing/2014/main" id="{DBAC23C0-D866-47F8-8821-445C1C5B7D1A}"/>
                </a:ext>
              </a:extLst>
            </p:cNvPr>
            <p:cNvPicPr>
              <a:picLocks noChangeAspect="1"/>
            </p:cNvPicPr>
            <p:nvPr/>
          </p:nvPicPr>
          <p:blipFill>
            <a:blip r:embed="rId9"/>
            <a:stretch>
              <a:fillRect/>
            </a:stretch>
          </p:blipFill>
          <p:spPr>
            <a:xfrm>
              <a:off x="5454615" y="4569426"/>
              <a:ext cx="563037" cy="563037"/>
            </a:xfrm>
            <a:prstGeom prst="rect">
              <a:avLst/>
            </a:prstGeom>
          </p:spPr>
        </p:pic>
        <mc:AlternateContent xmlns:mc="http://schemas.openxmlformats.org/markup-compatibility/2006" xmlns:a14="http://schemas.microsoft.com/office/drawing/2010/main">
          <mc:Choice Requires="a14">
            <p:sp>
              <p:nvSpPr>
                <p:cNvPr id="25" name="文本框 24">
                  <a:extLst>
                    <a:ext uri="{FF2B5EF4-FFF2-40B4-BE49-F238E27FC236}">
                      <a16:creationId xmlns:a16="http://schemas.microsoft.com/office/drawing/2014/main" id="{2BB02E5D-C4D0-4179-AB40-96BA1D4855EC}"/>
                    </a:ext>
                  </a:extLst>
                </p:cNvPr>
                <p:cNvSpPr txBox="1"/>
                <p:nvPr/>
              </p:nvSpPr>
              <p:spPr>
                <a:xfrm>
                  <a:off x="5717150" y="4862698"/>
                  <a:ext cx="914400" cy="36778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sz="1400" b="0" i="1" smtClean="0">
                            <a:latin typeface="Cambria Math" panose="02040503050406030204" pitchFamily="18" charset="0"/>
                          </a:rPr>
                          <m:t> </m:t>
                        </m:r>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𝐷𝐵</m:t>
                            </m:r>
                          </m:e>
                          <m:sub>
                            <m:r>
                              <a:rPr lang="en-US" altLang="zh-CN" sz="1400" b="0" i="1" smtClean="0">
                                <a:latin typeface="Cambria Math" panose="02040503050406030204" pitchFamily="18" charset="0"/>
                              </a:rPr>
                              <m:t>𝐵</m:t>
                            </m:r>
                          </m:sub>
                        </m:sSub>
                      </m:oMath>
                    </m:oMathPara>
                  </a14:m>
                  <a:endParaRPr lang="zh-CN" altLang="en-US" sz="1400" dirty="0"/>
                </a:p>
              </p:txBody>
            </p:sp>
          </mc:Choice>
          <mc:Fallback xmlns="">
            <p:sp>
              <p:nvSpPr>
                <p:cNvPr id="25" name="文本框 24">
                  <a:extLst>
                    <a:ext uri="{FF2B5EF4-FFF2-40B4-BE49-F238E27FC236}">
                      <a16:creationId xmlns:a16="http://schemas.microsoft.com/office/drawing/2014/main" id="{2BB02E5D-C4D0-4179-AB40-96BA1D4855EC}"/>
                    </a:ext>
                  </a:extLst>
                </p:cNvPr>
                <p:cNvSpPr txBox="1">
                  <a:spLocks noRot="1" noChangeAspect="1" noMove="1" noResize="1" noEditPoints="1" noAdjustHandles="1" noChangeArrowheads="1" noChangeShapeType="1" noTextEdit="1"/>
                </p:cNvSpPr>
                <p:nvPr/>
              </p:nvSpPr>
              <p:spPr>
                <a:xfrm>
                  <a:off x="5717150" y="4862698"/>
                  <a:ext cx="914400" cy="367787"/>
                </a:xfrm>
                <a:prstGeom prst="rect">
                  <a:avLst/>
                </a:prstGeom>
                <a:blipFill>
                  <a:blip r:embed="rId11"/>
                  <a:stretch>
                    <a:fillRect/>
                  </a:stretch>
                </a:blipFill>
              </p:spPr>
              <p:txBody>
                <a:bodyPr/>
                <a:lstStyle/>
                <a:p>
                  <a:r>
                    <a:rPr lang="zh-CN" altLang="en-US">
                      <a:noFill/>
                    </a:rPr>
                    <a:t> </a:t>
                  </a:r>
                </a:p>
              </p:txBody>
            </p:sp>
          </mc:Fallback>
        </mc:AlternateContent>
      </p:grpSp>
      <p:sp>
        <p:nvSpPr>
          <p:cNvPr id="26" name="文本框 25">
            <a:extLst>
              <a:ext uri="{FF2B5EF4-FFF2-40B4-BE49-F238E27FC236}">
                <a16:creationId xmlns:a16="http://schemas.microsoft.com/office/drawing/2014/main" id="{039DF15A-4629-4402-8C84-DC6E0392FD27}"/>
              </a:ext>
            </a:extLst>
          </p:cNvPr>
          <p:cNvSpPr txBox="1"/>
          <p:nvPr/>
        </p:nvSpPr>
        <p:spPr>
          <a:xfrm>
            <a:off x="8055611" y="3508496"/>
            <a:ext cx="412401" cy="523220"/>
          </a:xfrm>
          <a:prstGeom prst="rect">
            <a:avLst/>
          </a:prstGeom>
          <a:noFill/>
        </p:spPr>
        <p:txBody>
          <a:bodyPr wrap="square" rtlCol="0">
            <a:spAutoFit/>
          </a:bodyPr>
          <a:lstStyle/>
          <a:p>
            <a:r>
              <a:rPr lang="en-US" altLang="zh-CN" sz="2800" b="1" dirty="0">
                <a:solidFill>
                  <a:schemeClr val="accent1">
                    <a:lumMod val="75000"/>
                  </a:schemeClr>
                </a:solidFill>
              </a:rPr>
              <a:t>+</a:t>
            </a:r>
            <a:endParaRPr lang="zh-CN" altLang="en-US" b="1" dirty="0">
              <a:solidFill>
                <a:schemeClr val="accent1">
                  <a:lumMod val="75000"/>
                </a:schemeClr>
              </a:solidFill>
            </a:endParaRPr>
          </a:p>
        </p:txBody>
      </p:sp>
      <p:sp>
        <p:nvSpPr>
          <p:cNvPr id="27" name="文本框 26">
            <a:extLst>
              <a:ext uri="{FF2B5EF4-FFF2-40B4-BE49-F238E27FC236}">
                <a16:creationId xmlns:a16="http://schemas.microsoft.com/office/drawing/2014/main" id="{4D5B6613-6242-4B45-AFDF-60272CFAA5A6}"/>
              </a:ext>
            </a:extLst>
          </p:cNvPr>
          <p:cNvSpPr txBox="1"/>
          <p:nvPr/>
        </p:nvSpPr>
        <p:spPr>
          <a:xfrm>
            <a:off x="6800730" y="3513018"/>
            <a:ext cx="412401" cy="523220"/>
          </a:xfrm>
          <a:prstGeom prst="rect">
            <a:avLst/>
          </a:prstGeom>
          <a:noFill/>
        </p:spPr>
        <p:txBody>
          <a:bodyPr wrap="square" rtlCol="0">
            <a:spAutoFit/>
          </a:bodyPr>
          <a:lstStyle/>
          <a:p>
            <a:r>
              <a:rPr lang="en-US" altLang="zh-CN" sz="2800" b="1" dirty="0">
                <a:solidFill>
                  <a:schemeClr val="accent1">
                    <a:lumMod val="75000"/>
                  </a:schemeClr>
                </a:solidFill>
              </a:rPr>
              <a:t>=</a:t>
            </a:r>
            <a:endParaRPr lang="zh-CN" altLang="en-US" b="1" dirty="0">
              <a:solidFill>
                <a:schemeClr val="accent1">
                  <a:lumMod val="75000"/>
                </a:schemeClr>
              </a:solidFill>
            </a:endParaRPr>
          </a:p>
        </p:txBody>
      </p:sp>
      <p:sp>
        <p:nvSpPr>
          <p:cNvPr id="28" name="文本框 27">
            <a:extLst>
              <a:ext uri="{FF2B5EF4-FFF2-40B4-BE49-F238E27FC236}">
                <a16:creationId xmlns:a16="http://schemas.microsoft.com/office/drawing/2014/main" id="{251CF809-E004-43E2-847C-FC5058BE24FE}"/>
              </a:ext>
            </a:extLst>
          </p:cNvPr>
          <p:cNvSpPr txBox="1"/>
          <p:nvPr/>
        </p:nvSpPr>
        <p:spPr>
          <a:xfrm>
            <a:off x="5295854" y="3621301"/>
            <a:ext cx="1375809" cy="369332"/>
          </a:xfrm>
          <a:prstGeom prst="rect">
            <a:avLst/>
          </a:prstGeom>
          <a:noFill/>
        </p:spPr>
        <p:txBody>
          <a:bodyPr wrap="square" rtlCol="0">
            <a:spAutoFit/>
          </a:bodyPr>
          <a:lstStyle/>
          <a:p>
            <a:r>
              <a:rPr lang="en-US" altLang="zh-CN" dirty="0">
                <a:latin typeface="微软雅黑" panose="020B0503020204020204" pitchFamily="34" charset="-122"/>
              </a:rPr>
              <a:t>10070 </a:t>
            </a:r>
            <a:r>
              <a:rPr lang="en-US" altLang="zh-CN" dirty="0" err="1">
                <a:latin typeface="微软雅黑" panose="020B0503020204020204" pitchFamily="34" charset="-122"/>
              </a:rPr>
              <a:t>Vuls</a:t>
            </a:r>
            <a:endParaRPr lang="zh-CN" altLang="en-US" dirty="0">
              <a:latin typeface="微软雅黑" panose="020B0503020204020204" pitchFamily="34" charset="-122"/>
            </a:endParaRPr>
          </a:p>
        </p:txBody>
      </p:sp>
      <p:sp>
        <p:nvSpPr>
          <p:cNvPr id="29" name="左大括号 28">
            <a:extLst>
              <a:ext uri="{FF2B5EF4-FFF2-40B4-BE49-F238E27FC236}">
                <a16:creationId xmlns:a16="http://schemas.microsoft.com/office/drawing/2014/main" id="{40CF0CFB-470B-4C4B-98FB-FC5DEA567086}"/>
              </a:ext>
            </a:extLst>
          </p:cNvPr>
          <p:cNvSpPr/>
          <p:nvPr/>
        </p:nvSpPr>
        <p:spPr>
          <a:xfrm rot="16200000">
            <a:off x="8128945" y="3240681"/>
            <a:ext cx="322883" cy="180729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6F7D96F6-0065-4A55-83DE-AB397EB5E625}"/>
              </a:ext>
            </a:extLst>
          </p:cNvPr>
          <p:cNvPicPr>
            <a:picLocks noChangeAspect="1"/>
          </p:cNvPicPr>
          <p:nvPr/>
        </p:nvPicPr>
        <p:blipFill>
          <a:blip r:embed="rId12"/>
          <a:stretch>
            <a:fillRect/>
          </a:stretch>
        </p:blipFill>
        <p:spPr>
          <a:xfrm>
            <a:off x="8714813" y="4342170"/>
            <a:ext cx="506543" cy="506543"/>
          </a:xfrm>
          <a:prstGeom prst="rect">
            <a:avLst/>
          </a:prstGeom>
        </p:spPr>
      </p:pic>
      <p:sp>
        <p:nvSpPr>
          <p:cNvPr id="33" name="箭头: 右 32">
            <a:extLst>
              <a:ext uri="{FF2B5EF4-FFF2-40B4-BE49-F238E27FC236}">
                <a16:creationId xmlns:a16="http://schemas.microsoft.com/office/drawing/2014/main" id="{13DF0F8B-8C08-4AB6-8071-4BC894E9C65C}"/>
              </a:ext>
            </a:extLst>
          </p:cNvPr>
          <p:cNvSpPr/>
          <p:nvPr/>
        </p:nvSpPr>
        <p:spPr>
          <a:xfrm rot="5400000">
            <a:off x="8093133" y="4526987"/>
            <a:ext cx="443074" cy="200377"/>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1">
                  <a:lumMod val="75000"/>
                </a:schemeClr>
              </a:solidFill>
            </a:endParaRPr>
          </a:p>
        </p:txBody>
      </p:sp>
      <p:pic>
        <p:nvPicPr>
          <p:cNvPr id="18" name="图片 17">
            <a:extLst>
              <a:ext uri="{FF2B5EF4-FFF2-40B4-BE49-F238E27FC236}">
                <a16:creationId xmlns:a16="http://schemas.microsoft.com/office/drawing/2014/main" id="{CA99EDCC-258E-4EFE-9E6D-53B505A7F727}"/>
              </a:ext>
            </a:extLst>
          </p:cNvPr>
          <p:cNvPicPr>
            <a:picLocks noChangeAspect="1"/>
          </p:cNvPicPr>
          <p:nvPr/>
        </p:nvPicPr>
        <p:blipFill>
          <a:blip r:embed="rId13"/>
          <a:stretch>
            <a:fillRect/>
          </a:stretch>
        </p:blipFill>
        <p:spPr>
          <a:xfrm>
            <a:off x="9259747" y="3966548"/>
            <a:ext cx="1065682" cy="1065682"/>
          </a:xfrm>
          <a:prstGeom prst="rect">
            <a:avLst/>
          </a:prstGeom>
        </p:spPr>
      </p:pic>
      <p:pic>
        <p:nvPicPr>
          <p:cNvPr id="21" name="图片 20">
            <a:extLst>
              <a:ext uri="{FF2B5EF4-FFF2-40B4-BE49-F238E27FC236}">
                <a16:creationId xmlns:a16="http://schemas.microsoft.com/office/drawing/2014/main" id="{52A2E37E-29E4-4253-990B-FCEBCD0C35F7}"/>
              </a:ext>
            </a:extLst>
          </p:cNvPr>
          <p:cNvPicPr>
            <a:picLocks noChangeAspect="1"/>
          </p:cNvPicPr>
          <p:nvPr/>
        </p:nvPicPr>
        <p:blipFill>
          <a:blip r:embed="rId14"/>
          <a:stretch>
            <a:fillRect/>
          </a:stretch>
        </p:blipFill>
        <p:spPr>
          <a:xfrm>
            <a:off x="8261987" y="4909098"/>
            <a:ext cx="552097" cy="552097"/>
          </a:xfrm>
          <a:prstGeom prst="rect">
            <a:avLst/>
          </a:prstGeom>
        </p:spPr>
      </p:pic>
      <p:sp>
        <p:nvSpPr>
          <p:cNvPr id="41" name="文本框 40">
            <a:extLst>
              <a:ext uri="{FF2B5EF4-FFF2-40B4-BE49-F238E27FC236}">
                <a16:creationId xmlns:a16="http://schemas.microsoft.com/office/drawing/2014/main" id="{018D77A1-69EA-4B7A-A6EF-4C450DEB4595}"/>
              </a:ext>
            </a:extLst>
          </p:cNvPr>
          <p:cNvSpPr txBox="1"/>
          <p:nvPr/>
        </p:nvSpPr>
        <p:spPr>
          <a:xfrm>
            <a:off x="6808113" y="4808059"/>
            <a:ext cx="412401" cy="523220"/>
          </a:xfrm>
          <a:prstGeom prst="rect">
            <a:avLst/>
          </a:prstGeom>
          <a:noFill/>
        </p:spPr>
        <p:txBody>
          <a:bodyPr wrap="square" rtlCol="0">
            <a:spAutoFit/>
          </a:bodyPr>
          <a:lstStyle/>
          <a:p>
            <a:r>
              <a:rPr lang="en-US" altLang="zh-CN" sz="2800" b="1" dirty="0">
                <a:solidFill>
                  <a:schemeClr val="accent1">
                    <a:lumMod val="75000"/>
                  </a:schemeClr>
                </a:solidFill>
              </a:rPr>
              <a:t>=</a:t>
            </a:r>
            <a:endParaRPr lang="zh-CN" altLang="en-US" b="1" dirty="0">
              <a:solidFill>
                <a:schemeClr val="accent1">
                  <a:lumMod val="75000"/>
                </a:schemeClr>
              </a:solidFill>
            </a:endParaRPr>
          </a:p>
        </p:txBody>
      </p:sp>
      <p:sp>
        <p:nvSpPr>
          <p:cNvPr id="42" name="文本框 41">
            <a:extLst>
              <a:ext uri="{FF2B5EF4-FFF2-40B4-BE49-F238E27FC236}">
                <a16:creationId xmlns:a16="http://schemas.microsoft.com/office/drawing/2014/main" id="{BCD5C8E6-0601-47BE-838B-CE4C84C49285}"/>
              </a:ext>
            </a:extLst>
          </p:cNvPr>
          <p:cNvSpPr txBox="1"/>
          <p:nvPr/>
        </p:nvSpPr>
        <p:spPr>
          <a:xfrm>
            <a:off x="5404343" y="4909098"/>
            <a:ext cx="1592863" cy="369332"/>
          </a:xfrm>
          <a:prstGeom prst="rect">
            <a:avLst/>
          </a:prstGeom>
          <a:noFill/>
        </p:spPr>
        <p:txBody>
          <a:bodyPr wrap="square" rtlCol="0">
            <a:spAutoFit/>
          </a:bodyPr>
          <a:lstStyle/>
          <a:p>
            <a:r>
              <a:rPr lang="en-US" altLang="zh-CN" dirty="0">
                <a:latin typeface="微软雅黑" panose="020B0503020204020204" pitchFamily="34" charset="-122"/>
              </a:rPr>
              <a:t>1295 </a:t>
            </a:r>
            <a:r>
              <a:rPr lang="en-US" altLang="zh-CN" dirty="0" err="1">
                <a:latin typeface="微软雅黑" panose="020B0503020204020204" pitchFamily="34" charset="-122"/>
              </a:rPr>
              <a:t>Vuls</a:t>
            </a:r>
            <a:r>
              <a:rPr lang="en-US" altLang="zh-CN" dirty="0">
                <a:latin typeface="微软雅黑" panose="020B0503020204020204" pitchFamily="34" charset="-122"/>
              </a:rPr>
              <a:t> </a:t>
            </a:r>
          </a:p>
        </p:txBody>
      </p:sp>
      <p:sp>
        <p:nvSpPr>
          <p:cNvPr id="43" name="文本框 42">
            <a:extLst>
              <a:ext uri="{FF2B5EF4-FFF2-40B4-BE49-F238E27FC236}">
                <a16:creationId xmlns:a16="http://schemas.microsoft.com/office/drawing/2014/main" id="{E6410114-DD11-4661-BC87-C4B0ED7F319B}"/>
              </a:ext>
            </a:extLst>
          </p:cNvPr>
          <p:cNvSpPr txBox="1"/>
          <p:nvPr/>
        </p:nvSpPr>
        <p:spPr>
          <a:xfrm>
            <a:off x="7538887" y="5417091"/>
            <a:ext cx="1751943" cy="307777"/>
          </a:xfrm>
          <a:prstGeom prst="rect">
            <a:avLst/>
          </a:prstGeom>
          <a:noFill/>
        </p:spPr>
        <p:txBody>
          <a:bodyPr wrap="square" rtlCol="0">
            <a:spAutoFit/>
          </a:bodyPr>
          <a:lstStyle/>
          <a:p>
            <a:r>
              <a:rPr lang="en-US" altLang="zh-CN" sz="1400" dirty="0" err="1">
                <a:latin typeface="微软雅黑" panose="020B0503020204020204" pitchFamily="34" charset="-122"/>
              </a:rPr>
              <a:t>Vuls</a:t>
            </a:r>
            <a:r>
              <a:rPr lang="en-US" altLang="zh-CN" sz="1400" dirty="0">
                <a:latin typeface="微软雅黑" panose="020B0503020204020204" pitchFamily="34" charset="-122"/>
              </a:rPr>
              <a:t> with patches</a:t>
            </a:r>
            <a:endParaRPr lang="zh-CN" altLang="en-US" sz="1400" dirty="0">
              <a:latin typeface="微软雅黑" panose="020B0503020204020204" pitchFamily="34" charset="-122"/>
            </a:endParaRPr>
          </a:p>
        </p:txBody>
      </p:sp>
      <p:sp>
        <p:nvSpPr>
          <p:cNvPr id="44" name="矩形: 圆角 43">
            <a:extLst>
              <a:ext uri="{FF2B5EF4-FFF2-40B4-BE49-F238E27FC236}">
                <a16:creationId xmlns:a16="http://schemas.microsoft.com/office/drawing/2014/main" id="{E90E319F-7075-47DA-8657-B631EB6925F8}"/>
              </a:ext>
            </a:extLst>
          </p:cNvPr>
          <p:cNvSpPr/>
          <p:nvPr/>
        </p:nvSpPr>
        <p:spPr>
          <a:xfrm rot="10800000">
            <a:off x="5124828" y="3591218"/>
            <a:ext cx="1683285" cy="378985"/>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 name="箭头: 右 44">
            <a:extLst>
              <a:ext uri="{FF2B5EF4-FFF2-40B4-BE49-F238E27FC236}">
                <a16:creationId xmlns:a16="http://schemas.microsoft.com/office/drawing/2014/main" id="{1C0763C6-FF67-4EE7-B943-31A05B12B960}"/>
              </a:ext>
            </a:extLst>
          </p:cNvPr>
          <p:cNvSpPr/>
          <p:nvPr/>
        </p:nvSpPr>
        <p:spPr>
          <a:xfrm rot="10800000">
            <a:off x="3723965" y="3693906"/>
            <a:ext cx="1237665" cy="152400"/>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 name="箭头: 右 45">
            <a:extLst>
              <a:ext uri="{FF2B5EF4-FFF2-40B4-BE49-F238E27FC236}">
                <a16:creationId xmlns:a16="http://schemas.microsoft.com/office/drawing/2014/main" id="{F3C2E582-25FB-4558-AA43-CE93FAFC081F}"/>
              </a:ext>
            </a:extLst>
          </p:cNvPr>
          <p:cNvSpPr/>
          <p:nvPr/>
        </p:nvSpPr>
        <p:spPr>
          <a:xfrm rot="10800000">
            <a:off x="3762921" y="4993469"/>
            <a:ext cx="1237665" cy="152400"/>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矩形: 圆角 47">
            <a:extLst>
              <a:ext uri="{FF2B5EF4-FFF2-40B4-BE49-F238E27FC236}">
                <a16:creationId xmlns:a16="http://schemas.microsoft.com/office/drawing/2014/main" id="{F635D9A1-32C6-4450-B7E1-E703C65BC6B3}"/>
              </a:ext>
            </a:extLst>
          </p:cNvPr>
          <p:cNvSpPr/>
          <p:nvPr/>
        </p:nvSpPr>
        <p:spPr>
          <a:xfrm rot="10800000">
            <a:off x="5142115" y="4907416"/>
            <a:ext cx="1683285" cy="378985"/>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1" name="矩形: 圆角 50">
            <a:extLst>
              <a:ext uri="{FF2B5EF4-FFF2-40B4-BE49-F238E27FC236}">
                <a16:creationId xmlns:a16="http://schemas.microsoft.com/office/drawing/2014/main" id="{650F2A03-86A3-48BB-932D-19324D8EA8F5}"/>
              </a:ext>
            </a:extLst>
          </p:cNvPr>
          <p:cNvSpPr/>
          <p:nvPr/>
        </p:nvSpPr>
        <p:spPr>
          <a:xfrm rot="10800000">
            <a:off x="617353" y="3030981"/>
            <a:ext cx="2957289" cy="935566"/>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 name="矩形: 圆角 51">
            <a:extLst>
              <a:ext uri="{FF2B5EF4-FFF2-40B4-BE49-F238E27FC236}">
                <a16:creationId xmlns:a16="http://schemas.microsoft.com/office/drawing/2014/main" id="{6D6DA58E-DB3E-411E-8A96-E20F452A0042}"/>
              </a:ext>
            </a:extLst>
          </p:cNvPr>
          <p:cNvSpPr/>
          <p:nvPr/>
        </p:nvSpPr>
        <p:spPr>
          <a:xfrm rot="10800000">
            <a:off x="617353" y="4031606"/>
            <a:ext cx="2957288" cy="1591690"/>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8933557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02</a:t>
            </a:r>
            <a:r>
              <a:rPr kumimoji="1" lang="zh-CN" altLang="en-US" dirty="0"/>
              <a:t> </a:t>
            </a:r>
            <a:r>
              <a:rPr kumimoji="1" lang="zh-CN" altLang="en-US" dirty="0">
                <a:cs typeface="Times New Roman" panose="02020603050405020304" pitchFamily="18" charset="0"/>
              </a:rPr>
              <a:t>开源软件漏洞补丁的经验研究 </a:t>
            </a:r>
            <a:r>
              <a:rPr kumimoji="1" lang="en-US" altLang="zh-CN" dirty="0">
                <a:cs typeface="Times New Roman" panose="02020603050405020304" pitchFamily="18" charset="0"/>
              </a:rPr>
              <a:t>&gt; 2.2</a:t>
            </a:r>
            <a:r>
              <a:rPr kumimoji="1" lang="zh-CN" altLang="en-US" dirty="0">
                <a:cs typeface="Times New Roman" panose="02020603050405020304" pitchFamily="18" charset="0"/>
              </a:rPr>
              <a:t> 研究结果</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RQ1:</a:t>
            </a:r>
            <a:r>
              <a:rPr kumimoji="1" lang="zh-CN" altLang="en-US" sz="1800" dirty="0">
                <a:solidFill>
                  <a:schemeClr val="tx1"/>
                </a:solidFill>
                <a:latin typeface="+mn-lt"/>
                <a:ea typeface="+mn-ea"/>
                <a:cs typeface="+mn-cs"/>
              </a:rPr>
              <a:t> 补丁覆盖率分析 </a:t>
            </a:r>
          </a:p>
        </p:txBody>
      </p:sp>
      <p:sp>
        <p:nvSpPr>
          <p:cNvPr id="12" name="文本框 11">
            <a:extLst>
              <a:ext uri="{FF2B5EF4-FFF2-40B4-BE49-F238E27FC236}">
                <a16:creationId xmlns:a16="http://schemas.microsoft.com/office/drawing/2014/main" id="{E462A3B6-D09D-1347-BFD4-0AE0C8DAD523}"/>
              </a:ext>
            </a:extLst>
          </p:cNvPr>
          <p:cNvSpPr txBox="1"/>
          <p:nvPr/>
        </p:nvSpPr>
        <p:spPr>
          <a:xfrm>
            <a:off x="6497053" y="1951672"/>
            <a:ext cx="5337138" cy="1754326"/>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10,070 </a:t>
            </a:r>
            <a:r>
              <a:rPr lang="zh-CN" altLang="en-US" dirty="0"/>
              <a:t>个开源软件漏洞中，仅有</a:t>
            </a:r>
            <a:r>
              <a:rPr lang="en-US" altLang="zh-CN" dirty="0"/>
              <a:t>4,602</a:t>
            </a:r>
            <a:r>
              <a:rPr lang="zh-CN" altLang="en-US" dirty="0"/>
              <a:t>个漏洞含有补丁，补丁覆盖率为</a:t>
            </a:r>
            <a:r>
              <a:rPr lang="en-US" altLang="zh-CN" dirty="0"/>
              <a:t>45.7%</a:t>
            </a:r>
            <a:r>
              <a:rPr lang="zh-CN" altLang="en-US" dirty="0"/>
              <a:t>。 </a:t>
            </a:r>
            <a:endParaRPr lang="en-US" altLang="zh-CN" dirty="0"/>
          </a:p>
          <a:p>
            <a:pPr marL="285750" indent="-285750">
              <a:buFont typeface="Arial" panose="020B0604020202020204" pitchFamily="34" charset="0"/>
              <a:buChar char="•"/>
            </a:pPr>
            <a:r>
              <a:rPr lang="zh-CN" altLang="en-US" dirty="0"/>
              <a:t>𝐷𝐵𝐴 中， </a:t>
            </a:r>
            <a:r>
              <a:rPr lang="en-US" altLang="zh-CN" dirty="0"/>
              <a:t>3,607(41.8%)</a:t>
            </a:r>
            <a:r>
              <a:rPr lang="zh-CN" altLang="en-US" dirty="0"/>
              <a:t>的漏洞含有补丁；𝐷𝐵𝐵 中，</a:t>
            </a:r>
            <a:r>
              <a:rPr lang="en-US" altLang="zh-CN" dirty="0"/>
              <a:t>2,412(41.2%)</a:t>
            </a:r>
            <a:r>
              <a:rPr lang="zh-CN" altLang="en-US" dirty="0"/>
              <a:t>的漏洞含有补丁。 </a:t>
            </a:r>
          </a:p>
          <a:p>
            <a:pPr marL="285750" indent="-285750">
              <a:buFont typeface="Arial" panose="020B0604020202020204" pitchFamily="34" charset="0"/>
              <a:buChar char="•"/>
            </a:pPr>
            <a:r>
              <a:rPr lang="zh-CN" altLang="en-US" dirty="0"/>
              <a:t>𝐷𝐵𝐴 和 𝐷𝐵𝐵 数据库共有的</a:t>
            </a:r>
            <a:r>
              <a:rPr lang="en-US" altLang="zh-CN" dirty="0"/>
              <a:t>4,418</a:t>
            </a:r>
            <a:r>
              <a:rPr lang="zh-CN" altLang="en-US" dirty="0"/>
              <a:t>个开源软件漏洞中，仅有</a:t>
            </a:r>
            <a:r>
              <a:rPr lang="en-US" altLang="zh-CN" dirty="0"/>
              <a:t>1,417(32.0%)</a:t>
            </a:r>
            <a:r>
              <a:rPr lang="zh-CN" altLang="en-US" dirty="0"/>
              <a:t>的漏洞含有 补丁。 </a:t>
            </a:r>
          </a:p>
        </p:txBody>
      </p:sp>
      <p:pic>
        <p:nvPicPr>
          <p:cNvPr id="4" name="图片 3">
            <a:extLst>
              <a:ext uri="{FF2B5EF4-FFF2-40B4-BE49-F238E27FC236}">
                <a16:creationId xmlns:a16="http://schemas.microsoft.com/office/drawing/2014/main" id="{B9B031CA-CF7D-F342-A0EA-637443EA52F6}"/>
              </a:ext>
            </a:extLst>
          </p:cNvPr>
          <p:cNvPicPr>
            <a:picLocks noChangeAspect="1"/>
          </p:cNvPicPr>
          <p:nvPr/>
        </p:nvPicPr>
        <p:blipFill rotWithShape="1">
          <a:blip r:embed="rId3"/>
          <a:srcRect r="279" b="14366"/>
          <a:stretch/>
        </p:blipFill>
        <p:spPr>
          <a:xfrm>
            <a:off x="713031" y="1751308"/>
            <a:ext cx="5559432" cy="2249667"/>
          </a:xfrm>
          <a:prstGeom prst="rect">
            <a:avLst/>
          </a:prstGeom>
        </p:spPr>
      </p:pic>
      <p:sp>
        <p:nvSpPr>
          <p:cNvPr id="15" name="文本占位符 1">
            <a:extLst>
              <a:ext uri="{FF2B5EF4-FFF2-40B4-BE49-F238E27FC236}">
                <a16:creationId xmlns:a16="http://schemas.microsoft.com/office/drawing/2014/main" id="{B433C081-6B71-D84B-8816-5BA4C6F51013}"/>
              </a:ext>
            </a:extLst>
          </p:cNvPr>
          <p:cNvSpPr txBox="1">
            <a:spLocks/>
          </p:cNvSpPr>
          <p:nvPr/>
        </p:nvSpPr>
        <p:spPr>
          <a:xfrm>
            <a:off x="480551" y="3906362"/>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RQ2:</a:t>
            </a:r>
            <a:r>
              <a:rPr kumimoji="1" lang="zh-CN" altLang="en-US" sz="1800" dirty="0">
                <a:solidFill>
                  <a:schemeClr val="tx1"/>
                </a:solidFill>
                <a:latin typeface="+mn-lt"/>
                <a:ea typeface="+mn-ea"/>
                <a:cs typeface="+mn-cs"/>
              </a:rPr>
              <a:t> 补丁一致性分析 </a:t>
            </a:r>
          </a:p>
        </p:txBody>
      </p:sp>
      <p:sp>
        <p:nvSpPr>
          <p:cNvPr id="16" name="文本框 15">
            <a:extLst>
              <a:ext uri="{FF2B5EF4-FFF2-40B4-BE49-F238E27FC236}">
                <a16:creationId xmlns:a16="http://schemas.microsoft.com/office/drawing/2014/main" id="{3C2AF5C7-9B82-744F-AE65-3C756006F94E}"/>
              </a:ext>
            </a:extLst>
          </p:cNvPr>
          <p:cNvSpPr txBox="1"/>
          <p:nvPr/>
        </p:nvSpPr>
        <p:spPr>
          <a:xfrm>
            <a:off x="6497053" y="4538960"/>
            <a:ext cx="5337138" cy="1754326"/>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4,602</a:t>
            </a:r>
            <a:r>
              <a:rPr lang="zh-CN" altLang="en-US" dirty="0"/>
              <a:t>个含有补丁漏洞中，只有</a:t>
            </a:r>
            <a:r>
              <a:rPr lang="en-US" altLang="zh-CN" dirty="0"/>
              <a:t>907(19.7%)</a:t>
            </a:r>
            <a:r>
              <a:rPr lang="zh-CN" altLang="en-US" dirty="0"/>
              <a:t>的漏洞在 𝐷𝐵𝐴 和 𝐷𝐵𝐵 中有一致的补丁。 </a:t>
            </a:r>
            <a:endParaRPr lang="en-US" altLang="zh-CN" dirty="0"/>
          </a:p>
          <a:p>
            <a:pPr marL="285750" indent="-285750">
              <a:buFont typeface="Arial" panose="020B0604020202020204" pitchFamily="34" charset="0"/>
              <a:buChar char="•"/>
            </a:pPr>
            <a:r>
              <a:rPr lang="zh-CN" altLang="en-US" dirty="0"/>
              <a:t>超过三分之二</a:t>
            </a:r>
            <a:r>
              <a:rPr lang="en-US" altLang="zh-CN" dirty="0"/>
              <a:t>(</a:t>
            </a:r>
            <a:r>
              <a:rPr lang="zh-CN" altLang="en-US" dirty="0"/>
              <a:t>即</a:t>
            </a:r>
            <a:r>
              <a:rPr lang="en-US" altLang="zh-CN" dirty="0"/>
              <a:t>3,185 69.2%)</a:t>
            </a:r>
            <a:r>
              <a:rPr lang="zh-CN" altLang="en-US" dirty="0"/>
              <a:t>的漏洞在数据库 𝐷𝐵𝐴 和 𝐷𝐵𝐵 中补丁存在性不一致。 </a:t>
            </a:r>
          </a:p>
          <a:p>
            <a:pPr marL="285750" indent="-285750">
              <a:buFont typeface="Arial" panose="020B0604020202020204" pitchFamily="34" charset="0"/>
              <a:buChar char="•"/>
            </a:pPr>
            <a:r>
              <a:rPr lang="en-US" altLang="zh-CN" dirty="0"/>
              <a:t>510(11.1%)</a:t>
            </a:r>
            <a:r>
              <a:rPr lang="zh-CN" altLang="en-US" dirty="0"/>
              <a:t>的漏洞补丁都存在于 𝐷𝐵𝐴 和 𝐷𝐵𝐵 中，但补丁集不一致。  </a:t>
            </a:r>
          </a:p>
        </p:txBody>
      </p:sp>
      <p:pic>
        <p:nvPicPr>
          <p:cNvPr id="6" name="图片 5">
            <a:extLst>
              <a:ext uri="{FF2B5EF4-FFF2-40B4-BE49-F238E27FC236}">
                <a16:creationId xmlns:a16="http://schemas.microsoft.com/office/drawing/2014/main" id="{65ED6D25-C9FA-DB4B-A1EC-6B2DBC156BD3}"/>
              </a:ext>
            </a:extLst>
          </p:cNvPr>
          <p:cNvPicPr>
            <a:picLocks noChangeAspect="1"/>
          </p:cNvPicPr>
          <p:nvPr/>
        </p:nvPicPr>
        <p:blipFill>
          <a:blip r:embed="rId4"/>
          <a:stretch>
            <a:fillRect/>
          </a:stretch>
        </p:blipFill>
        <p:spPr>
          <a:xfrm>
            <a:off x="713031" y="4338596"/>
            <a:ext cx="5694948" cy="1771204"/>
          </a:xfrm>
          <a:prstGeom prst="rect">
            <a:avLst/>
          </a:prstGeom>
        </p:spPr>
      </p:pic>
    </p:spTree>
    <p:extLst>
      <p:ext uri="{BB962C8B-B14F-4D97-AF65-F5344CB8AC3E}">
        <p14:creationId xmlns:p14="http://schemas.microsoft.com/office/powerpoint/2010/main" val="6898590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02</a:t>
            </a:r>
            <a:r>
              <a:rPr kumimoji="1" lang="zh-CN" altLang="en-US" dirty="0"/>
              <a:t> </a:t>
            </a:r>
            <a:r>
              <a:rPr kumimoji="1" lang="zh-CN" altLang="en-US" dirty="0">
                <a:cs typeface="Times New Roman" panose="02020603050405020304" pitchFamily="18" charset="0"/>
              </a:rPr>
              <a:t>开源软件漏洞补丁的经验研究 </a:t>
            </a:r>
            <a:r>
              <a:rPr kumimoji="1" lang="en-US" altLang="zh-CN" dirty="0">
                <a:cs typeface="Times New Roman" panose="02020603050405020304" pitchFamily="18" charset="0"/>
              </a:rPr>
              <a:t>&gt; 2.2</a:t>
            </a:r>
            <a:r>
              <a:rPr kumimoji="1" lang="zh-CN" altLang="en-US" dirty="0">
                <a:cs typeface="Times New Roman" panose="02020603050405020304" pitchFamily="18" charset="0"/>
              </a:rPr>
              <a:t> 研究结果</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RQ1:</a:t>
            </a:r>
            <a:r>
              <a:rPr kumimoji="1" lang="zh-CN" altLang="en-US" sz="1800" dirty="0">
                <a:solidFill>
                  <a:schemeClr val="tx1"/>
                </a:solidFill>
                <a:latin typeface="+mn-lt"/>
                <a:ea typeface="+mn-ea"/>
                <a:cs typeface="+mn-cs"/>
              </a:rPr>
              <a:t> 补丁覆盖率分析 </a:t>
            </a:r>
          </a:p>
        </p:txBody>
      </p:sp>
      <p:sp>
        <p:nvSpPr>
          <p:cNvPr id="15" name="文本占位符 1">
            <a:extLst>
              <a:ext uri="{FF2B5EF4-FFF2-40B4-BE49-F238E27FC236}">
                <a16:creationId xmlns:a16="http://schemas.microsoft.com/office/drawing/2014/main" id="{B433C081-6B71-D84B-8816-5BA4C6F51013}"/>
              </a:ext>
            </a:extLst>
          </p:cNvPr>
          <p:cNvSpPr txBox="1">
            <a:spLocks/>
          </p:cNvSpPr>
          <p:nvPr/>
        </p:nvSpPr>
        <p:spPr>
          <a:xfrm>
            <a:off x="480551" y="3607981"/>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RQ2:</a:t>
            </a:r>
            <a:r>
              <a:rPr kumimoji="1" lang="zh-CN" altLang="en-US" sz="1800" dirty="0">
                <a:solidFill>
                  <a:schemeClr val="tx1"/>
                </a:solidFill>
                <a:latin typeface="+mn-lt"/>
                <a:ea typeface="+mn-ea"/>
                <a:cs typeface="+mn-cs"/>
              </a:rPr>
              <a:t> 补丁一致性分析 </a:t>
            </a:r>
          </a:p>
        </p:txBody>
      </p:sp>
      <p:pic>
        <p:nvPicPr>
          <p:cNvPr id="6" name="图片 5">
            <a:extLst>
              <a:ext uri="{FF2B5EF4-FFF2-40B4-BE49-F238E27FC236}">
                <a16:creationId xmlns:a16="http://schemas.microsoft.com/office/drawing/2014/main" id="{65ED6D25-C9FA-DB4B-A1EC-6B2DBC156BD3}"/>
              </a:ext>
            </a:extLst>
          </p:cNvPr>
          <p:cNvPicPr>
            <a:picLocks noChangeAspect="1"/>
          </p:cNvPicPr>
          <p:nvPr/>
        </p:nvPicPr>
        <p:blipFill>
          <a:blip r:embed="rId3"/>
          <a:stretch>
            <a:fillRect/>
          </a:stretch>
        </p:blipFill>
        <p:spPr>
          <a:xfrm>
            <a:off x="5444119" y="4040215"/>
            <a:ext cx="5694948" cy="1771204"/>
          </a:xfrm>
          <a:prstGeom prst="rect">
            <a:avLst/>
          </a:prstGeom>
        </p:spPr>
      </p:pic>
      <p:grpSp>
        <p:nvGrpSpPr>
          <p:cNvPr id="3" name="组合 2">
            <a:extLst>
              <a:ext uri="{FF2B5EF4-FFF2-40B4-BE49-F238E27FC236}">
                <a16:creationId xmlns:a16="http://schemas.microsoft.com/office/drawing/2014/main" id="{28EBA66B-CB91-4683-8D6B-770AB6FACE58}"/>
              </a:ext>
            </a:extLst>
          </p:cNvPr>
          <p:cNvGrpSpPr/>
          <p:nvPr/>
        </p:nvGrpSpPr>
        <p:grpSpPr>
          <a:xfrm>
            <a:off x="5374687" y="1330008"/>
            <a:ext cx="5559432" cy="2407682"/>
            <a:chOff x="713031" y="1631393"/>
            <a:chExt cx="5559432" cy="2407682"/>
          </a:xfrm>
        </p:grpSpPr>
        <p:pic>
          <p:nvPicPr>
            <p:cNvPr id="4" name="图片 3">
              <a:extLst>
                <a:ext uri="{FF2B5EF4-FFF2-40B4-BE49-F238E27FC236}">
                  <a16:creationId xmlns:a16="http://schemas.microsoft.com/office/drawing/2014/main" id="{B9B031CA-CF7D-F342-A0EA-637443EA52F6}"/>
                </a:ext>
              </a:extLst>
            </p:cNvPr>
            <p:cNvPicPr>
              <a:picLocks noChangeAspect="1"/>
            </p:cNvPicPr>
            <p:nvPr/>
          </p:nvPicPr>
          <p:blipFill rotWithShape="1">
            <a:blip r:embed="rId4"/>
            <a:srcRect r="279" b="14366"/>
            <a:stretch/>
          </p:blipFill>
          <p:spPr>
            <a:xfrm>
              <a:off x="713031" y="1789408"/>
              <a:ext cx="5559432" cy="2249667"/>
            </a:xfrm>
            <a:prstGeom prst="rect">
              <a:avLst/>
            </a:prstGeom>
          </p:spPr>
        </p:pic>
        <p:sp>
          <p:nvSpPr>
            <p:cNvPr id="10" name="文本框 9">
              <a:extLst>
                <a:ext uri="{FF2B5EF4-FFF2-40B4-BE49-F238E27FC236}">
                  <a16:creationId xmlns:a16="http://schemas.microsoft.com/office/drawing/2014/main" id="{B7829F02-6DC8-41FE-8590-6D2AC7218B5D}"/>
                </a:ext>
              </a:extLst>
            </p:cNvPr>
            <p:cNvSpPr txBox="1"/>
            <p:nvPr/>
          </p:nvSpPr>
          <p:spPr>
            <a:xfrm>
              <a:off x="1175243" y="1631393"/>
              <a:ext cx="1592863" cy="369332"/>
            </a:xfrm>
            <a:prstGeom prst="rect">
              <a:avLst/>
            </a:prstGeom>
            <a:noFill/>
          </p:spPr>
          <p:txBody>
            <a:bodyPr wrap="square" rtlCol="0">
              <a:spAutoFit/>
            </a:bodyPr>
            <a:lstStyle/>
            <a:p>
              <a:pPr algn="ctr"/>
              <a:r>
                <a:rPr lang="en-US" altLang="zh-CN" b="1" dirty="0">
                  <a:solidFill>
                    <a:srgbClr val="FF0000"/>
                  </a:solidFill>
                  <a:latin typeface="微软雅黑" panose="020B0503020204020204" pitchFamily="34" charset="-122"/>
                </a:rPr>
                <a:t>10070</a:t>
              </a:r>
              <a:r>
                <a:rPr lang="en-US" altLang="zh-CN" dirty="0">
                  <a:latin typeface="微软雅黑" panose="020B0503020204020204" pitchFamily="34" charset="-122"/>
                </a:rPr>
                <a:t> </a:t>
              </a:r>
            </a:p>
          </p:txBody>
        </p:sp>
        <p:sp>
          <p:nvSpPr>
            <p:cNvPr id="11" name="文本框 10">
              <a:extLst>
                <a:ext uri="{FF2B5EF4-FFF2-40B4-BE49-F238E27FC236}">
                  <a16:creationId xmlns:a16="http://schemas.microsoft.com/office/drawing/2014/main" id="{04DC4EDF-CD73-45BB-B762-FFA5F3D40A25}"/>
                </a:ext>
              </a:extLst>
            </p:cNvPr>
            <p:cNvSpPr txBox="1"/>
            <p:nvPr/>
          </p:nvSpPr>
          <p:spPr>
            <a:xfrm>
              <a:off x="4100322" y="1631393"/>
              <a:ext cx="1592863" cy="369332"/>
            </a:xfrm>
            <a:prstGeom prst="rect">
              <a:avLst/>
            </a:prstGeom>
            <a:noFill/>
          </p:spPr>
          <p:txBody>
            <a:bodyPr wrap="square" rtlCol="0">
              <a:spAutoFit/>
            </a:bodyPr>
            <a:lstStyle/>
            <a:p>
              <a:pPr algn="ctr"/>
              <a:r>
                <a:rPr lang="en-US" altLang="zh-CN" b="1" dirty="0">
                  <a:solidFill>
                    <a:srgbClr val="FF0000"/>
                  </a:solidFill>
                  <a:latin typeface="微软雅黑" panose="020B0503020204020204" pitchFamily="34" charset="-122"/>
                </a:rPr>
                <a:t>4602</a:t>
              </a:r>
              <a:r>
                <a:rPr lang="en-US" altLang="zh-CN" dirty="0">
                  <a:latin typeface="微软雅黑" panose="020B0503020204020204" pitchFamily="34" charset="-122"/>
                </a:rPr>
                <a:t> </a:t>
              </a:r>
            </a:p>
          </p:txBody>
        </p:sp>
      </p:grpSp>
      <p:sp>
        <p:nvSpPr>
          <p:cNvPr id="13" name="文本框 12">
            <a:extLst>
              <a:ext uri="{FF2B5EF4-FFF2-40B4-BE49-F238E27FC236}">
                <a16:creationId xmlns:a16="http://schemas.microsoft.com/office/drawing/2014/main" id="{1AFA008A-BB71-4945-9BD0-60B88B0C1EA6}"/>
              </a:ext>
            </a:extLst>
          </p:cNvPr>
          <p:cNvSpPr txBox="1"/>
          <p:nvPr/>
        </p:nvSpPr>
        <p:spPr>
          <a:xfrm>
            <a:off x="698013" y="2265509"/>
            <a:ext cx="4676674" cy="369332"/>
          </a:xfrm>
          <a:prstGeom prst="rect">
            <a:avLst/>
          </a:prstGeom>
          <a:noFill/>
        </p:spPr>
        <p:txBody>
          <a:bodyPr wrap="square" rtlCol="0">
            <a:spAutoFit/>
          </a:bodyPr>
          <a:lstStyle/>
          <a:p>
            <a:pPr algn="ctr"/>
            <a:r>
              <a:rPr lang="zh-CN" altLang="en-US" b="1" dirty="0">
                <a:solidFill>
                  <a:schemeClr val="accent1">
                    <a:lumMod val="75000"/>
                  </a:schemeClr>
                </a:solidFill>
                <a:latin typeface="微软雅黑" panose="020B0503020204020204" pitchFamily="34" charset="-122"/>
              </a:rPr>
              <a:t>补丁覆盖率为</a:t>
            </a:r>
            <a:r>
              <a:rPr lang="en-US" altLang="zh-CN" b="1" dirty="0">
                <a:solidFill>
                  <a:schemeClr val="accent1">
                    <a:lumMod val="75000"/>
                  </a:schemeClr>
                </a:solidFill>
                <a:latin typeface="微软雅黑" panose="020B0503020204020204" pitchFamily="34" charset="-122"/>
              </a:rPr>
              <a:t>45.7% (4602/10070)</a:t>
            </a:r>
            <a:r>
              <a:rPr lang="zh-CN" altLang="en-US" dirty="0"/>
              <a:t> </a:t>
            </a:r>
            <a:r>
              <a:rPr lang="zh-CN" altLang="en-US" b="1" dirty="0">
                <a:solidFill>
                  <a:schemeClr val="accent1">
                    <a:lumMod val="75000"/>
                  </a:schemeClr>
                </a:solidFill>
                <a:latin typeface="微软雅黑" panose="020B0503020204020204" pitchFamily="34" charset="-122"/>
              </a:rPr>
              <a:t> </a:t>
            </a:r>
            <a:endParaRPr lang="en-US" altLang="zh-CN" b="1" dirty="0">
              <a:solidFill>
                <a:schemeClr val="accent1">
                  <a:lumMod val="75000"/>
                </a:schemeClr>
              </a:solidFill>
              <a:latin typeface="微软雅黑" panose="020B0503020204020204" pitchFamily="34" charset="-122"/>
            </a:endParaRPr>
          </a:p>
        </p:txBody>
      </p:sp>
      <p:sp>
        <p:nvSpPr>
          <p:cNvPr id="14" name="矩形: 圆角 13">
            <a:extLst>
              <a:ext uri="{FF2B5EF4-FFF2-40B4-BE49-F238E27FC236}">
                <a16:creationId xmlns:a16="http://schemas.microsoft.com/office/drawing/2014/main" id="{FDDE73E0-9348-424D-A64F-6EE41EBECC23}"/>
              </a:ext>
            </a:extLst>
          </p:cNvPr>
          <p:cNvSpPr/>
          <p:nvPr/>
        </p:nvSpPr>
        <p:spPr>
          <a:xfrm>
            <a:off x="5560193" y="5236142"/>
            <a:ext cx="734729" cy="433217"/>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文本框 16">
            <a:extLst>
              <a:ext uri="{FF2B5EF4-FFF2-40B4-BE49-F238E27FC236}">
                <a16:creationId xmlns:a16="http://schemas.microsoft.com/office/drawing/2014/main" id="{3AA330CA-8FAF-4453-A6E3-CF1C3CFFBAB7}"/>
              </a:ext>
            </a:extLst>
          </p:cNvPr>
          <p:cNvSpPr txBox="1"/>
          <p:nvPr/>
        </p:nvSpPr>
        <p:spPr>
          <a:xfrm>
            <a:off x="6294922" y="5954945"/>
            <a:ext cx="617372" cy="338554"/>
          </a:xfrm>
          <a:prstGeom prst="rect">
            <a:avLst/>
          </a:prstGeom>
          <a:noFill/>
        </p:spPr>
        <p:txBody>
          <a:bodyPr wrap="square" rtlCol="0">
            <a:spAutoFit/>
          </a:bodyPr>
          <a:lstStyle/>
          <a:p>
            <a:pPr algn="ctr"/>
            <a:r>
              <a:rPr lang="zh-CN" altLang="en-US" sz="1600" b="1" dirty="0">
                <a:solidFill>
                  <a:srgbClr val="FF0000"/>
                </a:solidFill>
                <a:latin typeface="微软雅黑" panose="020B0503020204020204" pitchFamily="34" charset="-122"/>
              </a:rPr>
              <a:t>一致</a:t>
            </a:r>
            <a:endParaRPr lang="zh-CN" altLang="en-US" b="1" dirty="0">
              <a:solidFill>
                <a:srgbClr val="FF0000"/>
              </a:solidFill>
              <a:latin typeface="微软雅黑" panose="020B0503020204020204" pitchFamily="34" charset="-122"/>
            </a:endParaRPr>
          </a:p>
        </p:txBody>
      </p:sp>
      <p:sp>
        <p:nvSpPr>
          <p:cNvPr id="18" name="矩形: 圆角 17">
            <a:extLst>
              <a:ext uri="{FF2B5EF4-FFF2-40B4-BE49-F238E27FC236}">
                <a16:creationId xmlns:a16="http://schemas.microsoft.com/office/drawing/2014/main" id="{3C84BA69-6192-4D63-A76E-BFCD72B2097E}"/>
              </a:ext>
            </a:extLst>
          </p:cNvPr>
          <p:cNvSpPr/>
          <p:nvPr/>
        </p:nvSpPr>
        <p:spPr>
          <a:xfrm>
            <a:off x="7062397" y="4543318"/>
            <a:ext cx="926571" cy="216609"/>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矩形: 圆角 18">
            <a:extLst>
              <a:ext uri="{FF2B5EF4-FFF2-40B4-BE49-F238E27FC236}">
                <a16:creationId xmlns:a16="http://schemas.microsoft.com/office/drawing/2014/main" id="{5EADF5BC-91BB-4911-BFC5-7591C3CF28F0}"/>
              </a:ext>
            </a:extLst>
          </p:cNvPr>
          <p:cNvSpPr/>
          <p:nvPr/>
        </p:nvSpPr>
        <p:spPr>
          <a:xfrm>
            <a:off x="9423079" y="4543318"/>
            <a:ext cx="926571" cy="216609"/>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文本框 19">
            <a:extLst>
              <a:ext uri="{FF2B5EF4-FFF2-40B4-BE49-F238E27FC236}">
                <a16:creationId xmlns:a16="http://schemas.microsoft.com/office/drawing/2014/main" id="{0B4A9210-4609-4CE8-B642-E68A8634FC60}"/>
              </a:ext>
            </a:extLst>
          </p:cNvPr>
          <p:cNvSpPr txBox="1"/>
          <p:nvPr/>
        </p:nvSpPr>
        <p:spPr>
          <a:xfrm>
            <a:off x="8040944" y="3899955"/>
            <a:ext cx="617372" cy="338554"/>
          </a:xfrm>
          <a:prstGeom prst="rect">
            <a:avLst/>
          </a:prstGeom>
          <a:noFill/>
        </p:spPr>
        <p:txBody>
          <a:bodyPr wrap="square" rtlCol="0">
            <a:spAutoFit/>
          </a:bodyPr>
          <a:lstStyle/>
          <a:p>
            <a:pPr algn="ctr"/>
            <a:r>
              <a:rPr lang="zh-CN" altLang="en-US" sz="1600" b="1" dirty="0">
                <a:solidFill>
                  <a:srgbClr val="FF0000"/>
                </a:solidFill>
                <a:latin typeface="微软雅黑" panose="020B0503020204020204" pitchFamily="34" charset="-122"/>
              </a:rPr>
              <a:t>不全？</a:t>
            </a:r>
            <a:endParaRPr lang="zh-CN" altLang="en-US" b="1" dirty="0">
              <a:solidFill>
                <a:srgbClr val="FF0000"/>
              </a:solidFill>
              <a:latin typeface="微软雅黑" panose="020B0503020204020204" pitchFamily="34" charset="-122"/>
            </a:endParaRPr>
          </a:p>
        </p:txBody>
      </p:sp>
      <p:sp>
        <p:nvSpPr>
          <p:cNvPr id="21" name="文本框 20">
            <a:extLst>
              <a:ext uri="{FF2B5EF4-FFF2-40B4-BE49-F238E27FC236}">
                <a16:creationId xmlns:a16="http://schemas.microsoft.com/office/drawing/2014/main" id="{D3D97F16-C66D-47A3-AF6A-B5D1FEC83553}"/>
              </a:ext>
            </a:extLst>
          </p:cNvPr>
          <p:cNvSpPr txBox="1"/>
          <p:nvPr/>
        </p:nvSpPr>
        <p:spPr>
          <a:xfrm>
            <a:off x="10271046" y="3899955"/>
            <a:ext cx="617372" cy="338554"/>
          </a:xfrm>
          <a:prstGeom prst="rect">
            <a:avLst/>
          </a:prstGeom>
          <a:noFill/>
        </p:spPr>
        <p:txBody>
          <a:bodyPr wrap="square" rtlCol="0">
            <a:spAutoFit/>
          </a:bodyPr>
          <a:lstStyle/>
          <a:p>
            <a:pPr algn="ctr"/>
            <a:r>
              <a:rPr lang="zh-CN" altLang="en-US" sz="1600" b="1" dirty="0">
                <a:solidFill>
                  <a:srgbClr val="FF0000"/>
                </a:solidFill>
                <a:latin typeface="微软雅黑" panose="020B0503020204020204" pitchFamily="34" charset="-122"/>
              </a:rPr>
              <a:t>不准？</a:t>
            </a:r>
            <a:endParaRPr lang="zh-CN" altLang="en-US" b="1" dirty="0">
              <a:solidFill>
                <a:srgbClr val="FF0000"/>
              </a:solidFill>
              <a:latin typeface="微软雅黑" panose="020B0503020204020204" pitchFamily="34" charset="-122"/>
            </a:endParaRPr>
          </a:p>
        </p:txBody>
      </p:sp>
      <p:sp>
        <p:nvSpPr>
          <p:cNvPr id="22" name="箭头: 右 21">
            <a:extLst>
              <a:ext uri="{FF2B5EF4-FFF2-40B4-BE49-F238E27FC236}">
                <a16:creationId xmlns:a16="http://schemas.microsoft.com/office/drawing/2014/main" id="{3FF50490-9D9C-42DE-BCEF-35B2E698F67A}"/>
              </a:ext>
            </a:extLst>
          </p:cNvPr>
          <p:cNvSpPr/>
          <p:nvPr/>
        </p:nvSpPr>
        <p:spPr>
          <a:xfrm rot="14073461">
            <a:off x="6140198" y="5806088"/>
            <a:ext cx="337622" cy="109490"/>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箭头: 右 22">
            <a:extLst>
              <a:ext uri="{FF2B5EF4-FFF2-40B4-BE49-F238E27FC236}">
                <a16:creationId xmlns:a16="http://schemas.microsoft.com/office/drawing/2014/main" id="{B603C76C-9858-4A66-B17B-87C9CE59D1EE}"/>
              </a:ext>
            </a:extLst>
          </p:cNvPr>
          <p:cNvSpPr/>
          <p:nvPr/>
        </p:nvSpPr>
        <p:spPr>
          <a:xfrm rot="7636968">
            <a:off x="7814094" y="4301924"/>
            <a:ext cx="337622" cy="109490"/>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箭头: 右 23">
            <a:extLst>
              <a:ext uri="{FF2B5EF4-FFF2-40B4-BE49-F238E27FC236}">
                <a16:creationId xmlns:a16="http://schemas.microsoft.com/office/drawing/2014/main" id="{E85FB649-6582-459A-BA78-D590437E5C9F}"/>
              </a:ext>
            </a:extLst>
          </p:cNvPr>
          <p:cNvSpPr/>
          <p:nvPr/>
        </p:nvSpPr>
        <p:spPr>
          <a:xfrm rot="7636968">
            <a:off x="10180839" y="4301926"/>
            <a:ext cx="337622" cy="109490"/>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mc:AlternateContent xmlns:mc="http://schemas.openxmlformats.org/markup-compatibility/2006" xmlns:a14="http://schemas.microsoft.com/office/drawing/2010/main">
        <mc:Choice Requires="a14">
          <p:sp>
            <p:nvSpPr>
              <p:cNvPr id="25" name="文本框 24">
                <a:extLst>
                  <a:ext uri="{FF2B5EF4-FFF2-40B4-BE49-F238E27FC236}">
                    <a16:creationId xmlns:a16="http://schemas.microsoft.com/office/drawing/2014/main" id="{F218AB24-6EFC-476D-BC29-AF16662BFE58}"/>
                  </a:ext>
                </a:extLst>
              </p:cNvPr>
              <p:cNvSpPr txBox="1"/>
              <p:nvPr/>
            </p:nvSpPr>
            <p:spPr>
              <a:xfrm>
                <a:off x="547926" y="4637018"/>
                <a:ext cx="4963568" cy="369332"/>
              </a:xfrm>
              <a:prstGeom prst="rect">
                <a:avLst/>
              </a:prstGeom>
              <a:noFill/>
            </p:spPr>
            <p:txBody>
              <a:bodyPr wrap="square" rtlCol="0">
                <a:spAutoFit/>
              </a:bodyPr>
              <a:lstStyle/>
              <a:p>
                <a:pPr algn="ctr"/>
                <a14:m>
                  <m:oMath xmlns:m="http://schemas.openxmlformats.org/officeDocument/2006/math">
                    <m:sSub>
                      <m:sSubPr>
                        <m:ctrlPr>
                          <a:rPr lang="en-US" altLang="zh-CN" b="1" i="1" smtClean="0">
                            <a:solidFill>
                              <a:schemeClr val="accent1">
                                <a:lumMod val="75000"/>
                              </a:schemeClr>
                            </a:solidFill>
                            <a:latin typeface="Cambria Math" panose="02040503050406030204" pitchFamily="18" charset="0"/>
                          </a:rPr>
                        </m:ctrlPr>
                      </m:sSubPr>
                      <m:e>
                        <m:r>
                          <a:rPr lang="en-US" altLang="zh-CN" b="1" i="1" smtClean="0">
                            <a:solidFill>
                              <a:schemeClr val="accent1">
                                <a:lumMod val="75000"/>
                              </a:schemeClr>
                            </a:solidFill>
                            <a:latin typeface="Cambria Math" panose="02040503050406030204" pitchFamily="18" charset="0"/>
                          </a:rPr>
                          <m:t>𝑫𝑩</m:t>
                        </m:r>
                      </m:e>
                      <m:sub>
                        <m:r>
                          <a:rPr lang="en-US" altLang="zh-CN" b="1" i="1" smtClean="0">
                            <a:solidFill>
                              <a:schemeClr val="accent1">
                                <a:lumMod val="75000"/>
                              </a:schemeClr>
                            </a:solidFill>
                            <a:latin typeface="Cambria Math" panose="02040503050406030204" pitchFamily="18" charset="0"/>
                          </a:rPr>
                          <m:t>𝑨</m:t>
                        </m:r>
                      </m:sub>
                    </m:sSub>
                  </m:oMath>
                </a14:m>
                <a:r>
                  <a:rPr lang="zh-CN" altLang="en-US" b="1" dirty="0">
                    <a:solidFill>
                      <a:schemeClr val="accent1">
                        <a:lumMod val="75000"/>
                      </a:schemeClr>
                    </a:solidFill>
                    <a:latin typeface="微软雅黑" panose="020B0503020204020204" pitchFamily="34" charset="-122"/>
                  </a:rPr>
                  <a:t> 与</a:t>
                </a:r>
                <a14:m>
                  <m:oMath xmlns:m="http://schemas.openxmlformats.org/officeDocument/2006/math">
                    <m:sSub>
                      <m:sSubPr>
                        <m:ctrlPr>
                          <a:rPr lang="en-US" altLang="zh-CN" b="1" i="1">
                            <a:solidFill>
                              <a:schemeClr val="accent1">
                                <a:lumMod val="75000"/>
                              </a:schemeClr>
                            </a:solidFill>
                            <a:latin typeface="Cambria Math" panose="02040503050406030204" pitchFamily="18" charset="0"/>
                          </a:rPr>
                        </m:ctrlPr>
                      </m:sSubPr>
                      <m:e>
                        <m:r>
                          <a:rPr lang="en-US" altLang="zh-CN" b="1" i="1">
                            <a:solidFill>
                              <a:schemeClr val="accent1">
                                <a:lumMod val="75000"/>
                              </a:schemeClr>
                            </a:solidFill>
                            <a:latin typeface="Cambria Math" panose="02040503050406030204" pitchFamily="18" charset="0"/>
                          </a:rPr>
                          <m:t>𝑫𝑩</m:t>
                        </m:r>
                      </m:e>
                      <m:sub>
                        <m:r>
                          <a:rPr lang="en-US" altLang="zh-CN" b="1" i="1" smtClean="0">
                            <a:solidFill>
                              <a:schemeClr val="accent1">
                                <a:lumMod val="75000"/>
                              </a:schemeClr>
                            </a:solidFill>
                            <a:latin typeface="Cambria Math" panose="02040503050406030204" pitchFamily="18" charset="0"/>
                          </a:rPr>
                          <m:t>𝑩</m:t>
                        </m:r>
                      </m:sub>
                    </m:sSub>
                  </m:oMath>
                </a14:m>
                <a:r>
                  <a:rPr lang="zh-CN" altLang="en-US" b="1" dirty="0">
                    <a:solidFill>
                      <a:schemeClr val="accent1">
                        <a:lumMod val="75000"/>
                      </a:schemeClr>
                    </a:solidFill>
                    <a:latin typeface="微软雅黑" panose="020B0503020204020204" pitchFamily="34" charset="-122"/>
                  </a:rPr>
                  <a:t>的补丁一致率为</a:t>
                </a:r>
                <a:r>
                  <a:rPr lang="en-US" altLang="zh-CN" b="1" dirty="0">
                    <a:solidFill>
                      <a:schemeClr val="accent1">
                        <a:lumMod val="75000"/>
                      </a:schemeClr>
                    </a:solidFill>
                    <a:latin typeface="微软雅黑" panose="020B0503020204020204" pitchFamily="34" charset="-122"/>
                  </a:rPr>
                  <a:t>19.7% (907/4602)</a:t>
                </a:r>
                <a:r>
                  <a:rPr lang="zh-CN" altLang="en-US" b="1" dirty="0"/>
                  <a:t> </a:t>
                </a:r>
                <a:endParaRPr lang="en-US" altLang="zh-CN" b="1" dirty="0">
                  <a:solidFill>
                    <a:schemeClr val="accent1">
                      <a:lumMod val="75000"/>
                    </a:schemeClr>
                  </a:solidFill>
                  <a:latin typeface="微软雅黑" panose="020B0503020204020204" pitchFamily="34" charset="-122"/>
                </a:endParaRPr>
              </a:p>
            </p:txBody>
          </p:sp>
        </mc:Choice>
        <mc:Fallback xmlns="">
          <p:sp>
            <p:nvSpPr>
              <p:cNvPr id="25" name="文本框 24">
                <a:extLst>
                  <a:ext uri="{FF2B5EF4-FFF2-40B4-BE49-F238E27FC236}">
                    <a16:creationId xmlns:a16="http://schemas.microsoft.com/office/drawing/2014/main" id="{F218AB24-6EFC-476D-BC29-AF16662BFE58}"/>
                  </a:ext>
                </a:extLst>
              </p:cNvPr>
              <p:cNvSpPr txBox="1">
                <a:spLocks noRot="1" noChangeAspect="1" noMove="1" noResize="1" noEditPoints="1" noAdjustHandles="1" noChangeArrowheads="1" noChangeShapeType="1" noTextEdit="1"/>
              </p:cNvSpPr>
              <p:nvPr/>
            </p:nvSpPr>
            <p:spPr>
              <a:xfrm>
                <a:off x="547926" y="4637018"/>
                <a:ext cx="4963568" cy="369332"/>
              </a:xfrm>
              <a:prstGeom prst="rect">
                <a:avLst/>
              </a:prstGeom>
              <a:blipFill>
                <a:blip r:embed="rId5"/>
                <a:stretch>
                  <a:fillRect l="-737" t="-10000" r="-1966" b="-2666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2612482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02</a:t>
            </a:r>
            <a:r>
              <a:rPr kumimoji="1" lang="zh-CN" altLang="en-US" dirty="0"/>
              <a:t> </a:t>
            </a:r>
            <a:r>
              <a:rPr kumimoji="1" lang="zh-CN" altLang="en-US" dirty="0">
                <a:cs typeface="Times New Roman" panose="02020603050405020304" pitchFamily="18" charset="0"/>
              </a:rPr>
              <a:t>开源软件漏洞补丁的经验研究 </a:t>
            </a:r>
            <a:r>
              <a:rPr kumimoji="1" lang="en-US" altLang="zh-CN" dirty="0">
                <a:cs typeface="Times New Roman" panose="02020603050405020304" pitchFamily="18" charset="0"/>
              </a:rPr>
              <a:t>&gt; 2.2</a:t>
            </a:r>
            <a:r>
              <a:rPr kumimoji="1" lang="zh-CN" altLang="en-US" dirty="0">
                <a:cs typeface="Times New Roman" panose="02020603050405020304" pitchFamily="18" charset="0"/>
              </a:rPr>
              <a:t> 研究结果</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RQ3:</a:t>
            </a:r>
            <a:r>
              <a:rPr kumimoji="1" lang="zh-CN" altLang="en-US" sz="1800" dirty="0">
                <a:solidFill>
                  <a:schemeClr val="tx1"/>
                </a:solidFill>
                <a:latin typeface="+mn-lt"/>
                <a:ea typeface="+mn-ea"/>
                <a:cs typeface="+mn-cs"/>
              </a:rPr>
              <a:t> 补丁类型分析 </a:t>
            </a:r>
          </a:p>
        </p:txBody>
      </p:sp>
      <p:sp>
        <p:nvSpPr>
          <p:cNvPr id="15" name="文本占位符 1">
            <a:extLst>
              <a:ext uri="{FF2B5EF4-FFF2-40B4-BE49-F238E27FC236}">
                <a16:creationId xmlns:a16="http://schemas.microsoft.com/office/drawing/2014/main" id="{B433C081-6B71-D84B-8816-5BA4C6F51013}"/>
              </a:ext>
            </a:extLst>
          </p:cNvPr>
          <p:cNvSpPr txBox="1">
            <a:spLocks/>
          </p:cNvSpPr>
          <p:nvPr/>
        </p:nvSpPr>
        <p:spPr>
          <a:xfrm>
            <a:off x="480551" y="3052625"/>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RQ4:</a:t>
            </a:r>
            <a:r>
              <a:rPr kumimoji="1" lang="zh-CN" altLang="en-US" sz="1800" dirty="0">
                <a:solidFill>
                  <a:schemeClr val="tx1"/>
                </a:solidFill>
                <a:latin typeface="+mn-lt"/>
                <a:ea typeface="+mn-ea"/>
                <a:cs typeface="+mn-cs"/>
              </a:rPr>
              <a:t> 补丁映射分析 </a:t>
            </a:r>
          </a:p>
        </p:txBody>
      </p:sp>
      <p:grpSp>
        <p:nvGrpSpPr>
          <p:cNvPr id="3" name="组合 2">
            <a:extLst>
              <a:ext uri="{FF2B5EF4-FFF2-40B4-BE49-F238E27FC236}">
                <a16:creationId xmlns:a16="http://schemas.microsoft.com/office/drawing/2014/main" id="{2B8AC9DA-73E5-445E-97A1-23D8E6F807E5}"/>
              </a:ext>
            </a:extLst>
          </p:cNvPr>
          <p:cNvGrpSpPr/>
          <p:nvPr/>
        </p:nvGrpSpPr>
        <p:grpSpPr>
          <a:xfrm>
            <a:off x="5217800" y="1208942"/>
            <a:ext cx="5694948" cy="1709010"/>
            <a:chOff x="3101706" y="1208942"/>
            <a:chExt cx="5694948" cy="1709010"/>
          </a:xfrm>
        </p:grpSpPr>
        <p:pic>
          <p:nvPicPr>
            <p:cNvPr id="5" name="图片 4">
              <a:extLst>
                <a:ext uri="{FF2B5EF4-FFF2-40B4-BE49-F238E27FC236}">
                  <a16:creationId xmlns:a16="http://schemas.microsoft.com/office/drawing/2014/main" id="{450A7273-1661-5D42-AAAD-C6E4232D3D22}"/>
                </a:ext>
              </a:extLst>
            </p:cNvPr>
            <p:cNvPicPr>
              <a:picLocks noChangeAspect="1"/>
            </p:cNvPicPr>
            <p:nvPr/>
          </p:nvPicPr>
          <p:blipFill>
            <a:blip r:embed="rId3"/>
            <a:stretch>
              <a:fillRect/>
            </a:stretch>
          </p:blipFill>
          <p:spPr>
            <a:xfrm>
              <a:off x="3101706" y="1208942"/>
              <a:ext cx="5694948" cy="1709010"/>
            </a:xfrm>
            <a:prstGeom prst="rect">
              <a:avLst/>
            </a:prstGeom>
          </p:spPr>
        </p:pic>
        <p:sp>
          <p:nvSpPr>
            <p:cNvPr id="10" name="矩形: 圆角 9">
              <a:extLst>
                <a:ext uri="{FF2B5EF4-FFF2-40B4-BE49-F238E27FC236}">
                  <a16:creationId xmlns:a16="http://schemas.microsoft.com/office/drawing/2014/main" id="{D4BE3B88-E549-4999-9FF1-B8440D927E48}"/>
                </a:ext>
              </a:extLst>
            </p:cNvPr>
            <p:cNvSpPr/>
            <p:nvPr/>
          </p:nvSpPr>
          <p:spPr>
            <a:xfrm>
              <a:off x="4090737" y="1492517"/>
              <a:ext cx="1376412" cy="1368285"/>
            </a:xfrm>
            <a:prstGeom prst="round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4" name="组合 3">
            <a:extLst>
              <a:ext uri="{FF2B5EF4-FFF2-40B4-BE49-F238E27FC236}">
                <a16:creationId xmlns:a16="http://schemas.microsoft.com/office/drawing/2014/main" id="{E15EB1D9-D4BD-4FE4-B4BB-DC7C6CC94F76}"/>
              </a:ext>
            </a:extLst>
          </p:cNvPr>
          <p:cNvGrpSpPr/>
          <p:nvPr/>
        </p:nvGrpSpPr>
        <p:grpSpPr>
          <a:xfrm>
            <a:off x="5959223" y="2882624"/>
            <a:ext cx="4972575" cy="3766146"/>
            <a:chOff x="5959223" y="2749274"/>
            <a:chExt cx="4972575" cy="3766146"/>
          </a:xfrm>
        </p:grpSpPr>
        <p:pic>
          <p:nvPicPr>
            <p:cNvPr id="8" name="图片 7">
              <a:extLst>
                <a:ext uri="{FF2B5EF4-FFF2-40B4-BE49-F238E27FC236}">
                  <a16:creationId xmlns:a16="http://schemas.microsoft.com/office/drawing/2014/main" id="{DA421B96-0648-3642-90BA-CA95714936D9}"/>
                </a:ext>
              </a:extLst>
            </p:cNvPr>
            <p:cNvPicPr>
              <a:picLocks noChangeAspect="1"/>
            </p:cNvPicPr>
            <p:nvPr/>
          </p:nvPicPr>
          <p:blipFill rotWithShape="1">
            <a:blip r:embed="rId4"/>
            <a:srcRect r="4232" b="10954"/>
            <a:stretch/>
          </p:blipFill>
          <p:spPr>
            <a:xfrm>
              <a:off x="5959223" y="2749274"/>
              <a:ext cx="4972575" cy="3299101"/>
            </a:xfrm>
            <a:prstGeom prst="rect">
              <a:avLst/>
            </a:prstGeom>
          </p:spPr>
        </p:pic>
        <p:pic>
          <p:nvPicPr>
            <p:cNvPr id="11" name="图片 10">
              <a:extLst>
                <a:ext uri="{FF2B5EF4-FFF2-40B4-BE49-F238E27FC236}">
                  <a16:creationId xmlns:a16="http://schemas.microsoft.com/office/drawing/2014/main" id="{900AB3BF-B6A1-464D-9C6E-3FB374B68517}"/>
                </a:ext>
              </a:extLst>
            </p:cNvPr>
            <p:cNvPicPr>
              <a:picLocks noChangeAspect="1"/>
            </p:cNvPicPr>
            <p:nvPr/>
          </p:nvPicPr>
          <p:blipFill rotWithShape="1">
            <a:blip r:embed="rId4"/>
            <a:srcRect l="24658" t="89132" r="24354"/>
            <a:stretch/>
          </p:blipFill>
          <p:spPr>
            <a:xfrm>
              <a:off x="7467600" y="6112770"/>
              <a:ext cx="2647485" cy="402650"/>
            </a:xfrm>
            <a:prstGeom prst="rect">
              <a:avLst/>
            </a:prstGeom>
          </p:spPr>
        </p:pic>
      </p:grpSp>
      <p:sp>
        <p:nvSpPr>
          <p:cNvPr id="12" name="文本框 11">
            <a:extLst>
              <a:ext uri="{FF2B5EF4-FFF2-40B4-BE49-F238E27FC236}">
                <a16:creationId xmlns:a16="http://schemas.microsoft.com/office/drawing/2014/main" id="{4EBA65F9-6280-40A3-9421-1AEC2FD2DB0B}"/>
              </a:ext>
            </a:extLst>
          </p:cNvPr>
          <p:cNvSpPr txBox="1"/>
          <p:nvPr/>
        </p:nvSpPr>
        <p:spPr>
          <a:xfrm>
            <a:off x="698013" y="1988706"/>
            <a:ext cx="4676674" cy="369332"/>
          </a:xfrm>
          <a:prstGeom prst="rect">
            <a:avLst/>
          </a:prstGeom>
          <a:noFill/>
        </p:spPr>
        <p:txBody>
          <a:bodyPr wrap="square" rtlCol="0">
            <a:spAutoFit/>
          </a:bodyPr>
          <a:lstStyle/>
          <a:p>
            <a:pPr algn="ctr"/>
            <a:r>
              <a:rPr lang="en-US" altLang="zh-CN" b="1" dirty="0">
                <a:solidFill>
                  <a:schemeClr val="accent1">
                    <a:lumMod val="75000"/>
                  </a:schemeClr>
                </a:solidFill>
                <a:latin typeface="微软雅黑" panose="020B0503020204020204" pitchFamily="34" charset="-122"/>
              </a:rPr>
              <a:t>90+%</a:t>
            </a:r>
            <a:r>
              <a:rPr lang="zh-CN" altLang="en-US" b="1" dirty="0">
                <a:solidFill>
                  <a:schemeClr val="accent1">
                    <a:lumMod val="75000"/>
                  </a:schemeClr>
                </a:solidFill>
                <a:latin typeface="微软雅黑" panose="020B0503020204020204" pitchFamily="34" charset="-122"/>
              </a:rPr>
              <a:t>漏洞补丁都是</a:t>
            </a:r>
            <a:r>
              <a:rPr lang="en-US" altLang="zh-CN" b="1" dirty="0">
                <a:solidFill>
                  <a:schemeClr val="accent1">
                    <a:lumMod val="75000"/>
                  </a:schemeClr>
                </a:solidFill>
                <a:latin typeface="微软雅黑" panose="020B0503020204020204" pitchFamily="34" charset="-122"/>
              </a:rPr>
              <a:t>GitHub</a:t>
            </a:r>
            <a:r>
              <a:rPr lang="zh-CN" altLang="en-US" b="1" dirty="0">
                <a:solidFill>
                  <a:schemeClr val="accent1">
                    <a:lumMod val="75000"/>
                  </a:schemeClr>
                </a:solidFill>
                <a:latin typeface="微软雅黑" panose="020B0503020204020204" pitchFamily="34" charset="-122"/>
              </a:rPr>
              <a:t>代码提交类型</a:t>
            </a:r>
            <a:endParaRPr lang="en-US" altLang="zh-CN" b="1" dirty="0">
              <a:solidFill>
                <a:schemeClr val="accent1">
                  <a:lumMod val="75000"/>
                </a:schemeClr>
              </a:solidFill>
              <a:latin typeface="微软雅黑" panose="020B0503020204020204" pitchFamily="34" charset="-122"/>
            </a:endParaRPr>
          </a:p>
        </p:txBody>
      </p:sp>
      <p:sp>
        <p:nvSpPr>
          <p:cNvPr id="14" name="文本框 13">
            <a:extLst>
              <a:ext uri="{FF2B5EF4-FFF2-40B4-BE49-F238E27FC236}">
                <a16:creationId xmlns:a16="http://schemas.microsoft.com/office/drawing/2014/main" id="{B29F12AF-C903-45A0-BDE2-D532F70DE239}"/>
              </a:ext>
            </a:extLst>
          </p:cNvPr>
          <p:cNvSpPr txBox="1"/>
          <p:nvPr/>
        </p:nvSpPr>
        <p:spPr>
          <a:xfrm>
            <a:off x="11064386" y="3057638"/>
            <a:ext cx="903895" cy="584775"/>
          </a:xfrm>
          <a:prstGeom prst="rect">
            <a:avLst/>
          </a:prstGeom>
          <a:noFill/>
        </p:spPr>
        <p:txBody>
          <a:bodyPr wrap="square" rtlCol="0">
            <a:spAutoFit/>
          </a:bodyPr>
          <a:lstStyle/>
          <a:p>
            <a:pPr algn="ctr"/>
            <a:r>
              <a:rPr lang="zh-CN" altLang="en-US" sz="1600" b="1" dirty="0">
                <a:solidFill>
                  <a:srgbClr val="FF0000"/>
                </a:solidFill>
                <a:latin typeface="微软雅黑" panose="020B0503020204020204" pitchFamily="34" charset="-122"/>
              </a:rPr>
              <a:t>一对一单补丁</a:t>
            </a:r>
            <a:endParaRPr lang="zh-CN" altLang="en-US" b="1" dirty="0">
              <a:solidFill>
                <a:srgbClr val="FF0000"/>
              </a:solidFill>
              <a:latin typeface="微软雅黑" panose="020B0503020204020204" pitchFamily="34" charset="-122"/>
            </a:endParaRPr>
          </a:p>
        </p:txBody>
      </p:sp>
      <p:sp>
        <p:nvSpPr>
          <p:cNvPr id="17" name="文本框 16">
            <a:extLst>
              <a:ext uri="{FF2B5EF4-FFF2-40B4-BE49-F238E27FC236}">
                <a16:creationId xmlns:a16="http://schemas.microsoft.com/office/drawing/2014/main" id="{3F58A34B-4623-40A4-BA46-3F1EF3C60E43}"/>
              </a:ext>
            </a:extLst>
          </p:cNvPr>
          <p:cNvSpPr txBox="1"/>
          <p:nvPr/>
        </p:nvSpPr>
        <p:spPr>
          <a:xfrm>
            <a:off x="11064385" y="4703012"/>
            <a:ext cx="903895" cy="584775"/>
          </a:xfrm>
          <a:prstGeom prst="rect">
            <a:avLst/>
          </a:prstGeom>
          <a:noFill/>
        </p:spPr>
        <p:txBody>
          <a:bodyPr wrap="square" rtlCol="0">
            <a:spAutoFit/>
          </a:bodyPr>
          <a:lstStyle/>
          <a:p>
            <a:pPr algn="ctr"/>
            <a:r>
              <a:rPr lang="zh-CN" altLang="en-US" sz="1600" b="1" dirty="0">
                <a:solidFill>
                  <a:srgbClr val="FF0000"/>
                </a:solidFill>
                <a:latin typeface="微软雅黑" panose="020B0503020204020204" pitchFamily="34" charset="-122"/>
              </a:rPr>
              <a:t>一对多多补丁</a:t>
            </a:r>
            <a:endParaRPr lang="zh-CN" altLang="en-US" b="1" dirty="0">
              <a:solidFill>
                <a:srgbClr val="FF0000"/>
              </a:solidFill>
              <a:latin typeface="微软雅黑" panose="020B0503020204020204" pitchFamily="34" charset="-122"/>
            </a:endParaRPr>
          </a:p>
        </p:txBody>
      </p:sp>
      <p:sp>
        <p:nvSpPr>
          <p:cNvPr id="18" name="矩形: 圆角 17">
            <a:extLst>
              <a:ext uri="{FF2B5EF4-FFF2-40B4-BE49-F238E27FC236}">
                <a16:creationId xmlns:a16="http://schemas.microsoft.com/office/drawing/2014/main" id="{494DE141-820E-41BB-9810-82CE5EE563CF}"/>
              </a:ext>
            </a:extLst>
          </p:cNvPr>
          <p:cNvSpPr/>
          <p:nvPr/>
        </p:nvSpPr>
        <p:spPr>
          <a:xfrm>
            <a:off x="6312293" y="3034245"/>
            <a:ext cx="4727182" cy="478451"/>
          </a:xfrm>
          <a:prstGeom prst="round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矩形: 圆角 18">
            <a:extLst>
              <a:ext uri="{FF2B5EF4-FFF2-40B4-BE49-F238E27FC236}">
                <a16:creationId xmlns:a16="http://schemas.microsoft.com/office/drawing/2014/main" id="{EA908FF0-C3FD-496C-9F8F-836237D8B246}"/>
              </a:ext>
            </a:extLst>
          </p:cNvPr>
          <p:cNvSpPr/>
          <p:nvPr/>
        </p:nvSpPr>
        <p:spPr>
          <a:xfrm>
            <a:off x="6312292" y="4231276"/>
            <a:ext cx="4727181" cy="1493249"/>
          </a:xfrm>
          <a:prstGeom prst="round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文本框 19">
            <a:extLst>
              <a:ext uri="{FF2B5EF4-FFF2-40B4-BE49-F238E27FC236}">
                <a16:creationId xmlns:a16="http://schemas.microsoft.com/office/drawing/2014/main" id="{902BC8D2-FC0F-4C40-881B-2A2C25F4DCC7}"/>
              </a:ext>
            </a:extLst>
          </p:cNvPr>
          <p:cNvSpPr txBox="1"/>
          <p:nvPr/>
        </p:nvSpPr>
        <p:spPr>
          <a:xfrm>
            <a:off x="743612" y="4046610"/>
            <a:ext cx="5184133" cy="369332"/>
          </a:xfrm>
          <a:prstGeom prst="rect">
            <a:avLst/>
          </a:prstGeom>
          <a:noFill/>
        </p:spPr>
        <p:txBody>
          <a:bodyPr wrap="square" rtlCol="0">
            <a:spAutoFit/>
          </a:bodyPr>
          <a:lstStyle/>
          <a:p>
            <a:pPr algn="ctr"/>
            <a:r>
              <a:rPr lang="en-US" altLang="zh-CN" b="1" dirty="0">
                <a:solidFill>
                  <a:schemeClr val="accent1">
                    <a:lumMod val="75000"/>
                  </a:schemeClr>
                </a:solidFill>
                <a:latin typeface="微软雅黑" panose="020B0503020204020204" pitchFamily="34" charset="-122"/>
              </a:rPr>
              <a:t>43.7%(567/1295)</a:t>
            </a:r>
            <a:r>
              <a:rPr lang="zh-CN" altLang="en-US" b="1" dirty="0">
                <a:solidFill>
                  <a:schemeClr val="accent1">
                    <a:lumMod val="75000"/>
                  </a:schemeClr>
                </a:solidFill>
                <a:latin typeface="微软雅黑" panose="020B0503020204020204" pitchFamily="34" charset="-122"/>
              </a:rPr>
              <a:t>漏洞与补丁为一对一映射关系</a:t>
            </a:r>
            <a:endParaRPr lang="en-US" altLang="zh-CN" b="1" dirty="0">
              <a:solidFill>
                <a:schemeClr val="accent1">
                  <a:lumMod val="75000"/>
                </a:schemeClr>
              </a:solidFill>
              <a:latin typeface="微软雅黑" panose="020B0503020204020204" pitchFamily="34" charset="-122"/>
            </a:endParaRPr>
          </a:p>
        </p:txBody>
      </p:sp>
      <p:sp>
        <p:nvSpPr>
          <p:cNvPr id="21" name="文本框 20">
            <a:extLst>
              <a:ext uri="{FF2B5EF4-FFF2-40B4-BE49-F238E27FC236}">
                <a16:creationId xmlns:a16="http://schemas.microsoft.com/office/drawing/2014/main" id="{D2063438-29D5-4FC8-9E59-745895C223DF}"/>
              </a:ext>
            </a:extLst>
          </p:cNvPr>
          <p:cNvSpPr txBox="1"/>
          <p:nvPr/>
        </p:nvSpPr>
        <p:spPr>
          <a:xfrm>
            <a:off x="669051" y="4415942"/>
            <a:ext cx="5312533" cy="369332"/>
          </a:xfrm>
          <a:prstGeom prst="rect">
            <a:avLst/>
          </a:prstGeom>
          <a:noFill/>
        </p:spPr>
        <p:txBody>
          <a:bodyPr wrap="square" rtlCol="0">
            <a:spAutoFit/>
          </a:bodyPr>
          <a:lstStyle/>
          <a:p>
            <a:pPr algn="ctr"/>
            <a:r>
              <a:rPr lang="en-US" altLang="zh-CN" b="1" dirty="0">
                <a:solidFill>
                  <a:schemeClr val="accent1">
                    <a:lumMod val="75000"/>
                  </a:schemeClr>
                </a:solidFill>
                <a:latin typeface="微软雅黑" panose="020B0503020204020204" pitchFamily="34" charset="-122"/>
              </a:rPr>
              <a:t>41.1%(533/1295)</a:t>
            </a:r>
            <a:r>
              <a:rPr lang="zh-CN" altLang="en-US" b="1" dirty="0">
                <a:solidFill>
                  <a:schemeClr val="accent1">
                    <a:lumMod val="75000"/>
                  </a:schemeClr>
                </a:solidFill>
                <a:latin typeface="微软雅黑" panose="020B0503020204020204" pitchFamily="34" charset="-122"/>
              </a:rPr>
              <a:t>漏洞与补丁为一对多映射关系</a:t>
            </a:r>
            <a:endParaRPr lang="en-US" altLang="zh-CN" b="1" dirty="0">
              <a:solidFill>
                <a:schemeClr val="accent1">
                  <a:lumMod val="75000"/>
                </a:schemeClr>
              </a:solidFill>
              <a:latin typeface="微软雅黑" panose="020B0503020204020204" pitchFamily="34" charset="-122"/>
            </a:endParaRPr>
          </a:p>
        </p:txBody>
      </p:sp>
    </p:spTree>
    <p:extLst>
      <p:ext uri="{BB962C8B-B14F-4D97-AF65-F5344CB8AC3E}">
        <p14:creationId xmlns:p14="http://schemas.microsoft.com/office/powerpoint/2010/main" val="2347411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02</a:t>
            </a:r>
            <a:r>
              <a:rPr kumimoji="1" lang="zh-CN" altLang="en-US" dirty="0"/>
              <a:t> </a:t>
            </a:r>
            <a:r>
              <a:rPr kumimoji="1" lang="zh-CN" altLang="en-US" dirty="0">
                <a:cs typeface="Times New Roman" panose="02020603050405020304" pitchFamily="18" charset="0"/>
              </a:rPr>
              <a:t>开源软件漏洞补丁的经验研究 </a:t>
            </a:r>
            <a:r>
              <a:rPr kumimoji="1" lang="en-US" altLang="zh-CN" dirty="0">
                <a:cs typeface="Times New Roman" panose="02020603050405020304" pitchFamily="18" charset="0"/>
              </a:rPr>
              <a:t>&gt; 2.2</a:t>
            </a:r>
            <a:r>
              <a:rPr kumimoji="1" lang="zh-CN" altLang="en-US" dirty="0">
                <a:cs typeface="Times New Roman" panose="02020603050405020304" pitchFamily="18" charset="0"/>
              </a:rPr>
              <a:t> 研究结果</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RQ5:</a:t>
            </a:r>
            <a:r>
              <a:rPr kumimoji="1" lang="zh-CN" altLang="en-US" sz="1800" dirty="0">
                <a:solidFill>
                  <a:schemeClr val="tx1"/>
                </a:solidFill>
                <a:latin typeface="+mn-lt"/>
                <a:ea typeface="+mn-ea"/>
                <a:cs typeface="+mn-cs"/>
              </a:rPr>
              <a:t> 补丁准确性分析 </a:t>
            </a:r>
          </a:p>
        </p:txBody>
      </p:sp>
      <p:pic>
        <p:nvPicPr>
          <p:cNvPr id="4" name="图片 3">
            <a:extLst>
              <a:ext uri="{FF2B5EF4-FFF2-40B4-BE49-F238E27FC236}">
                <a16:creationId xmlns:a16="http://schemas.microsoft.com/office/drawing/2014/main" id="{D18E2870-0FC0-9546-A5A2-5773BB3E341E}"/>
              </a:ext>
            </a:extLst>
          </p:cNvPr>
          <p:cNvPicPr>
            <a:picLocks noChangeAspect="1"/>
          </p:cNvPicPr>
          <p:nvPr/>
        </p:nvPicPr>
        <p:blipFill>
          <a:blip r:embed="rId3"/>
          <a:stretch>
            <a:fillRect/>
          </a:stretch>
        </p:blipFill>
        <p:spPr>
          <a:xfrm>
            <a:off x="3140220" y="1641648"/>
            <a:ext cx="5836229" cy="3247747"/>
          </a:xfrm>
          <a:prstGeom prst="rect">
            <a:avLst/>
          </a:prstGeom>
        </p:spPr>
      </p:pic>
      <p:sp>
        <p:nvSpPr>
          <p:cNvPr id="6" name="矩形: 圆角 5">
            <a:extLst>
              <a:ext uri="{FF2B5EF4-FFF2-40B4-BE49-F238E27FC236}">
                <a16:creationId xmlns:a16="http://schemas.microsoft.com/office/drawing/2014/main" id="{EA908FF0-C3FD-496C-9F8F-836237D8B246}"/>
              </a:ext>
            </a:extLst>
          </p:cNvPr>
          <p:cNvSpPr/>
          <p:nvPr/>
        </p:nvSpPr>
        <p:spPr>
          <a:xfrm flipV="1">
            <a:off x="2012534" y="3481023"/>
            <a:ext cx="7160042" cy="45719"/>
          </a:xfrm>
          <a:prstGeom prst="roundRect">
            <a:avLst/>
          </a:prstGeom>
          <a:solidFill>
            <a:schemeClr val="bg2">
              <a:lumMod val="50000"/>
            </a:schemeClr>
          </a:solid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7" name="文本框 6">
            <a:extLst>
              <a:ext uri="{FF2B5EF4-FFF2-40B4-BE49-F238E27FC236}">
                <a16:creationId xmlns:a16="http://schemas.microsoft.com/office/drawing/2014/main" id="{F57DC157-76BC-4206-B61B-CAC4B7B1967D}"/>
              </a:ext>
            </a:extLst>
          </p:cNvPr>
          <p:cNvSpPr txBox="1"/>
          <p:nvPr/>
        </p:nvSpPr>
        <p:spPr>
          <a:xfrm>
            <a:off x="1983958" y="3038424"/>
            <a:ext cx="1222348" cy="338554"/>
          </a:xfrm>
          <a:prstGeom prst="rect">
            <a:avLst/>
          </a:prstGeom>
          <a:noFill/>
        </p:spPr>
        <p:txBody>
          <a:bodyPr wrap="square" rtlCol="0">
            <a:spAutoFit/>
          </a:bodyPr>
          <a:lstStyle/>
          <a:p>
            <a:pPr algn="ctr"/>
            <a:r>
              <a:rPr lang="zh-CN" altLang="en-US" sz="1600" b="1" dirty="0">
                <a:solidFill>
                  <a:srgbClr val="FF0000"/>
                </a:solidFill>
                <a:latin typeface="微软雅黑" panose="020B0503020204020204" pitchFamily="34" charset="-122"/>
              </a:rPr>
              <a:t>单补丁漏洞</a:t>
            </a:r>
            <a:endParaRPr lang="zh-CN" altLang="en-US" b="1" dirty="0">
              <a:solidFill>
                <a:srgbClr val="FF0000"/>
              </a:solidFill>
              <a:latin typeface="微软雅黑" panose="020B0503020204020204" pitchFamily="34" charset="-122"/>
            </a:endParaRPr>
          </a:p>
        </p:txBody>
      </p:sp>
      <p:sp>
        <p:nvSpPr>
          <p:cNvPr id="8" name="文本框 7">
            <a:extLst>
              <a:ext uri="{FF2B5EF4-FFF2-40B4-BE49-F238E27FC236}">
                <a16:creationId xmlns:a16="http://schemas.microsoft.com/office/drawing/2014/main" id="{05906CD1-2998-4755-B7B3-67B68409BAFE}"/>
              </a:ext>
            </a:extLst>
          </p:cNvPr>
          <p:cNvSpPr txBox="1"/>
          <p:nvPr/>
        </p:nvSpPr>
        <p:spPr>
          <a:xfrm>
            <a:off x="1983958" y="3577197"/>
            <a:ext cx="1252595" cy="338554"/>
          </a:xfrm>
          <a:prstGeom prst="rect">
            <a:avLst/>
          </a:prstGeom>
          <a:noFill/>
        </p:spPr>
        <p:txBody>
          <a:bodyPr wrap="square" rtlCol="0">
            <a:spAutoFit/>
          </a:bodyPr>
          <a:lstStyle/>
          <a:p>
            <a:pPr algn="ctr"/>
            <a:r>
              <a:rPr lang="zh-CN" altLang="en-US" sz="1600" b="1" dirty="0">
                <a:solidFill>
                  <a:srgbClr val="FF0000"/>
                </a:solidFill>
                <a:latin typeface="微软雅黑" panose="020B0503020204020204" pitchFamily="34" charset="-122"/>
              </a:rPr>
              <a:t>多补丁漏洞</a:t>
            </a:r>
            <a:endParaRPr lang="zh-CN" altLang="en-US" b="1" dirty="0">
              <a:solidFill>
                <a:srgbClr val="FF0000"/>
              </a:solidFill>
              <a:latin typeface="微软雅黑" panose="020B0503020204020204" pitchFamily="34" charset="-122"/>
            </a:endParaRPr>
          </a:p>
        </p:txBody>
      </p:sp>
      <p:sp>
        <p:nvSpPr>
          <p:cNvPr id="10" name="矩形: 圆角 9">
            <a:extLst>
              <a:ext uri="{FF2B5EF4-FFF2-40B4-BE49-F238E27FC236}">
                <a16:creationId xmlns:a16="http://schemas.microsoft.com/office/drawing/2014/main" id="{58F40DD1-B42E-4785-B97A-B0FDD3D1F691}"/>
              </a:ext>
            </a:extLst>
          </p:cNvPr>
          <p:cNvSpPr/>
          <p:nvPr/>
        </p:nvSpPr>
        <p:spPr>
          <a:xfrm flipV="1">
            <a:off x="6279733" y="2879253"/>
            <a:ext cx="521117" cy="569191"/>
          </a:xfrm>
          <a:prstGeom prst="roundRect">
            <a:avLst/>
          </a:prstGeom>
          <a:solidFill>
            <a:srgbClr val="FF0000">
              <a:alpha val="40000"/>
            </a:srgb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2" name="矩形: 圆角 11">
            <a:extLst>
              <a:ext uri="{FF2B5EF4-FFF2-40B4-BE49-F238E27FC236}">
                <a16:creationId xmlns:a16="http://schemas.microsoft.com/office/drawing/2014/main" id="{DE144796-E675-4C52-B5EA-47374D72B726}"/>
              </a:ext>
            </a:extLst>
          </p:cNvPr>
          <p:cNvSpPr/>
          <p:nvPr/>
        </p:nvSpPr>
        <p:spPr>
          <a:xfrm flipV="1">
            <a:off x="8194258" y="2879253"/>
            <a:ext cx="521117" cy="569191"/>
          </a:xfrm>
          <a:prstGeom prst="roundRect">
            <a:avLst/>
          </a:prstGeom>
          <a:solidFill>
            <a:srgbClr val="FF0000">
              <a:alpha val="40000"/>
            </a:srgb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3" name="矩形: 圆角 12">
            <a:extLst>
              <a:ext uri="{FF2B5EF4-FFF2-40B4-BE49-F238E27FC236}">
                <a16:creationId xmlns:a16="http://schemas.microsoft.com/office/drawing/2014/main" id="{AA777B73-795D-4D82-A7C6-E9B91F9AD1CF}"/>
              </a:ext>
            </a:extLst>
          </p:cNvPr>
          <p:cNvSpPr/>
          <p:nvPr/>
        </p:nvSpPr>
        <p:spPr>
          <a:xfrm flipV="1">
            <a:off x="6260683" y="3577196"/>
            <a:ext cx="521117" cy="794778"/>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4" name="矩形: 圆角 13">
            <a:extLst>
              <a:ext uri="{FF2B5EF4-FFF2-40B4-BE49-F238E27FC236}">
                <a16:creationId xmlns:a16="http://schemas.microsoft.com/office/drawing/2014/main" id="{C0B37C8A-C2EA-48DB-AF05-18462EC64F08}"/>
              </a:ext>
            </a:extLst>
          </p:cNvPr>
          <p:cNvSpPr/>
          <p:nvPr/>
        </p:nvSpPr>
        <p:spPr>
          <a:xfrm flipV="1">
            <a:off x="8194258" y="3568846"/>
            <a:ext cx="521117" cy="794778"/>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5" name="文本框 14">
            <a:extLst>
              <a:ext uri="{FF2B5EF4-FFF2-40B4-BE49-F238E27FC236}">
                <a16:creationId xmlns:a16="http://schemas.microsoft.com/office/drawing/2014/main" id="{A1057B6F-3DBC-4636-8529-D7E084349DED}"/>
              </a:ext>
            </a:extLst>
          </p:cNvPr>
          <p:cNvSpPr txBox="1"/>
          <p:nvPr/>
        </p:nvSpPr>
        <p:spPr>
          <a:xfrm>
            <a:off x="1983958" y="5228249"/>
            <a:ext cx="8300799" cy="369332"/>
          </a:xfrm>
          <a:prstGeom prst="rect">
            <a:avLst/>
          </a:prstGeom>
          <a:noFill/>
        </p:spPr>
        <p:txBody>
          <a:bodyPr wrap="square" rtlCol="0">
            <a:spAutoFit/>
          </a:bodyPr>
          <a:lstStyle/>
          <a:p>
            <a:pPr algn="ctr"/>
            <a:r>
              <a:rPr lang="zh-CN" altLang="en-US" b="1" dirty="0">
                <a:solidFill>
                  <a:schemeClr val="accent1">
                    <a:lumMod val="75000"/>
                  </a:schemeClr>
                </a:solidFill>
              </a:rPr>
              <a:t>商业漏洞库具有</a:t>
            </a:r>
            <a:r>
              <a:rPr lang="zh-CN" altLang="en-US" b="1" dirty="0">
                <a:solidFill>
                  <a:schemeClr val="accent1">
                    <a:lumMod val="75000"/>
                  </a:schemeClr>
                </a:solidFill>
                <a:latin typeface="微软雅黑" panose="020B0503020204020204" pitchFamily="34" charset="-122"/>
              </a:rPr>
              <a:t>较高的精确率，但近</a:t>
            </a:r>
            <a:r>
              <a:rPr lang="en-US" altLang="zh-CN" b="1" dirty="0">
                <a:solidFill>
                  <a:schemeClr val="accent1">
                    <a:lumMod val="75000"/>
                  </a:schemeClr>
                </a:solidFill>
                <a:latin typeface="微软雅黑" panose="020B0503020204020204" pitchFamily="34" charset="-122"/>
              </a:rPr>
              <a:t>20%</a:t>
            </a:r>
            <a:r>
              <a:rPr lang="zh-CN" altLang="en-US" b="1" dirty="0">
                <a:solidFill>
                  <a:schemeClr val="accent1">
                    <a:lumMod val="75000"/>
                  </a:schemeClr>
                </a:solidFill>
                <a:latin typeface="微软雅黑" panose="020B0503020204020204" pitchFamily="34" charset="-122"/>
              </a:rPr>
              <a:t>的漏洞补丁不全。</a:t>
            </a:r>
          </a:p>
        </p:txBody>
      </p:sp>
    </p:spTree>
    <p:extLst>
      <p:ext uri="{BB962C8B-B14F-4D97-AF65-F5344CB8AC3E}">
        <p14:creationId xmlns:p14="http://schemas.microsoft.com/office/powerpoint/2010/main" val="40771093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12D8F4F-8DF4-487A-A233-38C1FC9137A3}"/>
              </a:ext>
            </a:extLst>
          </p:cNvPr>
          <p:cNvPicPr>
            <a:picLocks noChangeAspect="1"/>
          </p:cNvPicPr>
          <p:nvPr/>
        </p:nvPicPr>
        <p:blipFill>
          <a:blip r:embed="rId3"/>
          <a:stretch>
            <a:fillRect/>
          </a:stretch>
        </p:blipFill>
        <p:spPr>
          <a:xfrm>
            <a:off x="6178707" y="1714705"/>
            <a:ext cx="4374993" cy="2189877"/>
          </a:xfrm>
          <a:prstGeom prst="rect">
            <a:avLst/>
          </a:prstGeom>
        </p:spPr>
      </p:pic>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02</a:t>
            </a:r>
            <a:r>
              <a:rPr kumimoji="1" lang="zh-CN" altLang="en-US" dirty="0"/>
              <a:t> </a:t>
            </a:r>
            <a:r>
              <a:rPr kumimoji="1" lang="zh-CN" altLang="en-US" dirty="0">
                <a:cs typeface="Times New Roman" panose="02020603050405020304" pitchFamily="18" charset="0"/>
              </a:rPr>
              <a:t>开源软件漏洞补丁的经验研究 </a:t>
            </a:r>
            <a:r>
              <a:rPr kumimoji="1" lang="en-US" altLang="zh-CN" dirty="0">
                <a:cs typeface="Times New Roman" panose="02020603050405020304" pitchFamily="18" charset="0"/>
              </a:rPr>
              <a:t>&gt; 2.3</a:t>
            </a:r>
            <a:r>
              <a:rPr kumimoji="1" lang="zh-CN" altLang="en-US" dirty="0">
                <a:cs typeface="Times New Roman" panose="02020603050405020304" pitchFamily="18" charset="0"/>
              </a:rPr>
              <a:t> 研究发现</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商业漏洞数据库中漏洞补丁质量并不理想  </a:t>
            </a:r>
          </a:p>
        </p:txBody>
      </p:sp>
      <p:sp>
        <p:nvSpPr>
          <p:cNvPr id="11" name="文本占位符 1">
            <a:extLst>
              <a:ext uri="{FF2B5EF4-FFF2-40B4-BE49-F238E27FC236}">
                <a16:creationId xmlns:a16="http://schemas.microsoft.com/office/drawing/2014/main" id="{E0F36F36-40E3-E246-AA6B-993B1AFF61C2}"/>
              </a:ext>
            </a:extLst>
          </p:cNvPr>
          <p:cNvSpPr txBox="1">
            <a:spLocks/>
          </p:cNvSpPr>
          <p:nvPr/>
        </p:nvSpPr>
        <p:spPr>
          <a:xfrm>
            <a:off x="475437" y="4111961"/>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开源软件漏洞补丁在类型、映射关系方面有一定的特殊性</a:t>
            </a:r>
          </a:p>
        </p:txBody>
      </p:sp>
      <p:pic>
        <p:nvPicPr>
          <p:cNvPr id="3" name="图片 2">
            <a:extLst>
              <a:ext uri="{FF2B5EF4-FFF2-40B4-BE49-F238E27FC236}">
                <a16:creationId xmlns:a16="http://schemas.microsoft.com/office/drawing/2014/main" id="{612BF71C-B573-4DF2-B388-F34D9EF553D5}"/>
              </a:ext>
            </a:extLst>
          </p:cNvPr>
          <p:cNvPicPr>
            <a:picLocks noChangeAspect="1"/>
          </p:cNvPicPr>
          <p:nvPr/>
        </p:nvPicPr>
        <p:blipFill>
          <a:blip r:embed="rId4"/>
          <a:stretch>
            <a:fillRect/>
          </a:stretch>
        </p:blipFill>
        <p:spPr>
          <a:xfrm>
            <a:off x="1164331" y="1751308"/>
            <a:ext cx="4848963" cy="2280322"/>
          </a:xfrm>
          <a:prstGeom prst="rect">
            <a:avLst/>
          </a:prstGeom>
        </p:spPr>
      </p:pic>
      <p:pic>
        <p:nvPicPr>
          <p:cNvPr id="4" name="图片 3">
            <a:extLst>
              <a:ext uri="{FF2B5EF4-FFF2-40B4-BE49-F238E27FC236}">
                <a16:creationId xmlns:a16="http://schemas.microsoft.com/office/drawing/2014/main" id="{9A9DEABE-5970-4449-8C66-C1E40D5546F8}"/>
              </a:ext>
            </a:extLst>
          </p:cNvPr>
          <p:cNvPicPr>
            <a:picLocks noChangeAspect="1"/>
          </p:cNvPicPr>
          <p:nvPr/>
        </p:nvPicPr>
        <p:blipFill>
          <a:blip r:embed="rId5"/>
          <a:stretch>
            <a:fillRect/>
          </a:stretch>
        </p:blipFill>
        <p:spPr>
          <a:xfrm>
            <a:off x="1281650" y="4669584"/>
            <a:ext cx="4731644" cy="2066603"/>
          </a:xfrm>
          <a:prstGeom prst="rect">
            <a:avLst/>
          </a:prstGeom>
        </p:spPr>
      </p:pic>
    </p:spTree>
    <p:extLst>
      <p:ext uri="{BB962C8B-B14F-4D97-AF65-F5344CB8AC3E}">
        <p14:creationId xmlns:p14="http://schemas.microsoft.com/office/powerpoint/2010/main" val="33143408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12D8F4F-8DF4-487A-A233-38C1FC9137A3}"/>
              </a:ext>
            </a:extLst>
          </p:cNvPr>
          <p:cNvPicPr>
            <a:picLocks noChangeAspect="1"/>
          </p:cNvPicPr>
          <p:nvPr/>
        </p:nvPicPr>
        <p:blipFill>
          <a:blip r:embed="rId3"/>
          <a:stretch>
            <a:fillRect/>
          </a:stretch>
        </p:blipFill>
        <p:spPr>
          <a:xfrm>
            <a:off x="6178707" y="1714705"/>
            <a:ext cx="4374993" cy="2189877"/>
          </a:xfrm>
          <a:prstGeom prst="rect">
            <a:avLst/>
          </a:prstGeom>
        </p:spPr>
      </p:pic>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02</a:t>
            </a:r>
            <a:r>
              <a:rPr kumimoji="1" lang="zh-CN" altLang="en-US" dirty="0"/>
              <a:t> </a:t>
            </a:r>
            <a:r>
              <a:rPr kumimoji="1" lang="zh-CN" altLang="en-US" dirty="0">
                <a:cs typeface="Times New Roman" panose="02020603050405020304" pitchFamily="18" charset="0"/>
              </a:rPr>
              <a:t>开源软件漏洞补丁的经验研究 </a:t>
            </a:r>
            <a:r>
              <a:rPr kumimoji="1" lang="en-US" altLang="zh-CN" dirty="0">
                <a:cs typeface="Times New Roman" panose="02020603050405020304" pitchFamily="18" charset="0"/>
              </a:rPr>
              <a:t>&gt; 2.3</a:t>
            </a:r>
            <a:r>
              <a:rPr kumimoji="1" lang="zh-CN" altLang="en-US" dirty="0">
                <a:cs typeface="Times New Roman" panose="02020603050405020304" pitchFamily="18" charset="0"/>
              </a:rPr>
              <a:t> 研究发现</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商业漏洞数据库中漏洞补丁质量并不理想  </a:t>
            </a:r>
          </a:p>
        </p:txBody>
      </p:sp>
      <p:sp>
        <p:nvSpPr>
          <p:cNvPr id="11" name="文本占位符 1">
            <a:extLst>
              <a:ext uri="{FF2B5EF4-FFF2-40B4-BE49-F238E27FC236}">
                <a16:creationId xmlns:a16="http://schemas.microsoft.com/office/drawing/2014/main" id="{E0F36F36-40E3-E246-AA6B-993B1AFF61C2}"/>
              </a:ext>
            </a:extLst>
          </p:cNvPr>
          <p:cNvSpPr txBox="1">
            <a:spLocks/>
          </p:cNvSpPr>
          <p:nvPr/>
        </p:nvSpPr>
        <p:spPr>
          <a:xfrm>
            <a:off x="475437" y="4111961"/>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开源软件漏洞补丁在类型、映射关系方面有一定的特殊性</a:t>
            </a:r>
          </a:p>
        </p:txBody>
      </p:sp>
      <p:pic>
        <p:nvPicPr>
          <p:cNvPr id="3" name="图片 2">
            <a:extLst>
              <a:ext uri="{FF2B5EF4-FFF2-40B4-BE49-F238E27FC236}">
                <a16:creationId xmlns:a16="http://schemas.microsoft.com/office/drawing/2014/main" id="{612BF71C-B573-4DF2-B388-F34D9EF553D5}"/>
              </a:ext>
            </a:extLst>
          </p:cNvPr>
          <p:cNvPicPr>
            <a:picLocks noChangeAspect="1"/>
          </p:cNvPicPr>
          <p:nvPr/>
        </p:nvPicPr>
        <p:blipFill>
          <a:blip r:embed="rId4"/>
          <a:stretch>
            <a:fillRect/>
          </a:stretch>
        </p:blipFill>
        <p:spPr>
          <a:xfrm>
            <a:off x="1164331" y="1751308"/>
            <a:ext cx="4848963" cy="2280322"/>
          </a:xfrm>
          <a:prstGeom prst="rect">
            <a:avLst/>
          </a:prstGeom>
        </p:spPr>
      </p:pic>
      <p:pic>
        <p:nvPicPr>
          <p:cNvPr id="4" name="图片 3">
            <a:extLst>
              <a:ext uri="{FF2B5EF4-FFF2-40B4-BE49-F238E27FC236}">
                <a16:creationId xmlns:a16="http://schemas.microsoft.com/office/drawing/2014/main" id="{9A9DEABE-5970-4449-8C66-C1E40D5546F8}"/>
              </a:ext>
            </a:extLst>
          </p:cNvPr>
          <p:cNvPicPr>
            <a:picLocks noChangeAspect="1"/>
          </p:cNvPicPr>
          <p:nvPr/>
        </p:nvPicPr>
        <p:blipFill>
          <a:blip r:embed="rId5"/>
          <a:stretch>
            <a:fillRect/>
          </a:stretch>
        </p:blipFill>
        <p:spPr>
          <a:xfrm>
            <a:off x="1281650" y="4669584"/>
            <a:ext cx="4731644" cy="2066603"/>
          </a:xfrm>
          <a:prstGeom prst="rect">
            <a:avLst/>
          </a:prstGeom>
        </p:spPr>
      </p:pic>
      <p:sp>
        <p:nvSpPr>
          <p:cNvPr id="10" name="文本框 9">
            <a:extLst>
              <a:ext uri="{FF2B5EF4-FFF2-40B4-BE49-F238E27FC236}">
                <a16:creationId xmlns:a16="http://schemas.microsoft.com/office/drawing/2014/main" id="{49864849-2AA4-4195-8BDD-9F36BE2322BB}"/>
              </a:ext>
            </a:extLst>
          </p:cNvPr>
          <p:cNvSpPr txBox="1"/>
          <p:nvPr/>
        </p:nvSpPr>
        <p:spPr>
          <a:xfrm>
            <a:off x="7698156" y="4465957"/>
            <a:ext cx="4018407" cy="646331"/>
          </a:xfrm>
          <a:prstGeom prst="rect">
            <a:avLst/>
          </a:prstGeom>
          <a:noFill/>
        </p:spPr>
        <p:txBody>
          <a:bodyPr wrap="square" rtlCol="0">
            <a:spAutoFit/>
          </a:bodyPr>
          <a:lstStyle/>
          <a:p>
            <a:endParaRPr lang="en-US" altLang="zh-CN" dirty="0"/>
          </a:p>
          <a:p>
            <a:r>
              <a:rPr lang="zh-CN" altLang="en-US" b="1" dirty="0">
                <a:solidFill>
                  <a:schemeClr val="accent1">
                    <a:lumMod val="75000"/>
                  </a:schemeClr>
                </a:solidFill>
                <a:latin typeface="微软雅黑" panose="020B0503020204020204" pitchFamily="34" charset="-122"/>
              </a:rPr>
              <a:t>需求：</a:t>
            </a:r>
            <a:r>
              <a:rPr lang="zh-CN" altLang="en-US" dirty="0">
                <a:latin typeface="微软雅黑" panose="020B0503020204020204" pitchFamily="34" charset="-122"/>
              </a:rPr>
              <a:t>使用自动化工具完善漏洞库</a:t>
            </a:r>
            <a:endParaRPr lang="en-US" altLang="zh-CN" b="1" dirty="0">
              <a:solidFill>
                <a:schemeClr val="accent1">
                  <a:lumMod val="75000"/>
                </a:schemeClr>
              </a:solidFill>
              <a:latin typeface="微软雅黑" panose="020B0503020204020204" pitchFamily="34" charset="-122"/>
            </a:endParaRPr>
          </a:p>
        </p:txBody>
      </p:sp>
      <p:sp>
        <p:nvSpPr>
          <p:cNvPr id="14" name="矩形: 圆角 13">
            <a:extLst>
              <a:ext uri="{FF2B5EF4-FFF2-40B4-BE49-F238E27FC236}">
                <a16:creationId xmlns:a16="http://schemas.microsoft.com/office/drawing/2014/main" id="{D4A3FDE2-30DB-44DA-9E9F-446F1EAE0BB7}"/>
              </a:ext>
            </a:extLst>
          </p:cNvPr>
          <p:cNvSpPr/>
          <p:nvPr/>
        </p:nvSpPr>
        <p:spPr>
          <a:xfrm>
            <a:off x="8938233" y="4819650"/>
            <a:ext cx="1683285" cy="3810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圆角 5">
            <a:extLst>
              <a:ext uri="{FF2B5EF4-FFF2-40B4-BE49-F238E27FC236}">
                <a16:creationId xmlns:a16="http://schemas.microsoft.com/office/drawing/2014/main" id="{0F774A68-CE40-43D9-BD35-AC794D24B9DF}"/>
              </a:ext>
            </a:extLst>
          </p:cNvPr>
          <p:cNvSpPr/>
          <p:nvPr/>
        </p:nvSpPr>
        <p:spPr>
          <a:xfrm>
            <a:off x="322289" y="1303453"/>
            <a:ext cx="10299229" cy="2751252"/>
          </a:xfrm>
          <a:prstGeom prst="roundRect">
            <a:avLst/>
          </a:prstGeom>
          <a:noFill/>
          <a:ln w="158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箭头: 右 20">
            <a:extLst>
              <a:ext uri="{FF2B5EF4-FFF2-40B4-BE49-F238E27FC236}">
                <a16:creationId xmlns:a16="http://schemas.microsoft.com/office/drawing/2014/main" id="{EBC775F8-C0B0-481C-9913-975AB550C8A8}"/>
              </a:ext>
            </a:extLst>
          </p:cNvPr>
          <p:cNvSpPr/>
          <p:nvPr/>
        </p:nvSpPr>
        <p:spPr>
          <a:xfrm rot="5400000">
            <a:off x="7670316" y="4290816"/>
            <a:ext cx="604973" cy="247650"/>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8057871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12D8F4F-8DF4-487A-A233-38C1FC9137A3}"/>
              </a:ext>
            </a:extLst>
          </p:cNvPr>
          <p:cNvPicPr>
            <a:picLocks noChangeAspect="1"/>
          </p:cNvPicPr>
          <p:nvPr/>
        </p:nvPicPr>
        <p:blipFill>
          <a:blip r:embed="rId3"/>
          <a:stretch>
            <a:fillRect/>
          </a:stretch>
        </p:blipFill>
        <p:spPr>
          <a:xfrm>
            <a:off x="6178707" y="1714705"/>
            <a:ext cx="4374993" cy="2189877"/>
          </a:xfrm>
          <a:prstGeom prst="rect">
            <a:avLst/>
          </a:prstGeom>
        </p:spPr>
      </p:pic>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02</a:t>
            </a:r>
            <a:r>
              <a:rPr kumimoji="1" lang="zh-CN" altLang="en-US" dirty="0"/>
              <a:t> </a:t>
            </a:r>
            <a:r>
              <a:rPr kumimoji="1" lang="zh-CN" altLang="en-US" dirty="0">
                <a:cs typeface="Times New Roman" panose="02020603050405020304" pitchFamily="18" charset="0"/>
              </a:rPr>
              <a:t>开源软件漏洞补丁的经验研究 </a:t>
            </a:r>
            <a:r>
              <a:rPr kumimoji="1" lang="en-US" altLang="zh-CN" dirty="0">
                <a:cs typeface="Times New Roman" panose="02020603050405020304" pitchFamily="18" charset="0"/>
              </a:rPr>
              <a:t>&gt; 2.3</a:t>
            </a:r>
            <a:r>
              <a:rPr kumimoji="1" lang="zh-CN" altLang="en-US" dirty="0">
                <a:cs typeface="Times New Roman" panose="02020603050405020304" pitchFamily="18" charset="0"/>
              </a:rPr>
              <a:t> 研究发现</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商业漏洞数据库中漏洞补丁质量并不理想  </a:t>
            </a:r>
          </a:p>
        </p:txBody>
      </p:sp>
      <p:sp>
        <p:nvSpPr>
          <p:cNvPr id="11" name="文本占位符 1">
            <a:extLst>
              <a:ext uri="{FF2B5EF4-FFF2-40B4-BE49-F238E27FC236}">
                <a16:creationId xmlns:a16="http://schemas.microsoft.com/office/drawing/2014/main" id="{E0F36F36-40E3-E246-AA6B-993B1AFF61C2}"/>
              </a:ext>
            </a:extLst>
          </p:cNvPr>
          <p:cNvSpPr txBox="1">
            <a:spLocks/>
          </p:cNvSpPr>
          <p:nvPr/>
        </p:nvSpPr>
        <p:spPr>
          <a:xfrm>
            <a:off x="475437" y="4111961"/>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开源软件漏洞补丁在类型、映射关系方面有一定的特殊性</a:t>
            </a:r>
          </a:p>
        </p:txBody>
      </p:sp>
      <p:pic>
        <p:nvPicPr>
          <p:cNvPr id="3" name="图片 2">
            <a:extLst>
              <a:ext uri="{FF2B5EF4-FFF2-40B4-BE49-F238E27FC236}">
                <a16:creationId xmlns:a16="http://schemas.microsoft.com/office/drawing/2014/main" id="{612BF71C-B573-4DF2-B388-F34D9EF553D5}"/>
              </a:ext>
            </a:extLst>
          </p:cNvPr>
          <p:cNvPicPr>
            <a:picLocks noChangeAspect="1"/>
          </p:cNvPicPr>
          <p:nvPr/>
        </p:nvPicPr>
        <p:blipFill>
          <a:blip r:embed="rId4"/>
          <a:stretch>
            <a:fillRect/>
          </a:stretch>
        </p:blipFill>
        <p:spPr>
          <a:xfrm>
            <a:off x="1164331" y="1751308"/>
            <a:ext cx="4848963" cy="2280322"/>
          </a:xfrm>
          <a:prstGeom prst="rect">
            <a:avLst/>
          </a:prstGeom>
        </p:spPr>
      </p:pic>
      <p:pic>
        <p:nvPicPr>
          <p:cNvPr id="4" name="图片 3">
            <a:extLst>
              <a:ext uri="{FF2B5EF4-FFF2-40B4-BE49-F238E27FC236}">
                <a16:creationId xmlns:a16="http://schemas.microsoft.com/office/drawing/2014/main" id="{9A9DEABE-5970-4449-8C66-C1E40D5546F8}"/>
              </a:ext>
            </a:extLst>
          </p:cNvPr>
          <p:cNvPicPr>
            <a:picLocks noChangeAspect="1"/>
          </p:cNvPicPr>
          <p:nvPr/>
        </p:nvPicPr>
        <p:blipFill>
          <a:blip r:embed="rId5"/>
          <a:stretch>
            <a:fillRect/>
          </a:stretch>
        </p:blipFill>
        <p:spPr>
          <a:xfrm>
            <a:off x="1281650" y="4669584"/>
            <a:ext cx="4731644" cy="2066603"/>
          </a:xfrm>
          <a:prstGeom prst="rect">
            <a:avLst/>
          </a:prstGeom>
        </p:spPr>
      </p:pic>
      <p:sp>
        <p:nvSpPr>
          <p:cNvPr id="10" name="文本框 9">
            <a:extLst>
              <a:ext uri="{FF2B5EF4-FFF2-40B4-BE49-F238E27FC236}">
                <a16:creationId xmlns:a16="http://schemas.microsoft.com/office/drawing/2014/main" id="{49864849-2AA4-4195-8BDD-9F36BE2322BB}"/>
              </a:ext>
            </a:extLst>
          </p:cNvPr>
          <p:cNvSpPr txBox="1"/>
          <p:nvPr/>
        </p:nvSpPr>
        <p:spPr>
          <a:xfrm>
            <a:off x="7698156" y="4465957"/>
            <a:ext cx="4018407" cy="1200329"/>
          </a:xfrm>
          <a:prstGeom prst="rect">
            <a:avLst/>
          </a:prstGeom>
          <a:noFill/>
        </p:spPr>
        <p:txBody>
          <a:bodyPr wrap="square" rtlCol="0">
            <a:spAutoFit/>
          </a:bodyPr>
          <a:lstStyle/>
          <a:p>
            <a:endParaRPr lang="en-US" altLang="zh-CN" dirty="0"/>
          </a:p>
          <a:p>
            <a:r>
              <a:rPr lang="zh-CN" altLang="en-US" b="1" dirty="0">
                <a:solidFill>
                  <a:schemeClr val="accent1">
                    <a:lumMod val="75000"/>
                  </a:schemeClr>
                </a:solidFill>
                <a:latin typeface="微软雅黑" panose="020B0503020204020204" pitchFamily="34" charset="-122"/>
              </a:rPr>
              <a:t>需求：</a:t>
            </a:r>
            <a:r>
              <a:rPr lang="zh-CN" altLang="en-US" dirty="0">
                <a:latin typeface="微软雅黑" panose="020B0503020204020204" pitchFamily="34" charset="-122"/>
              </a:rPr>
              <a:t>使用自动化工具完善漏洞库</a:t>
            </a:r>
            <a:br>
              <a:rPr lang="en-US" altLang="zh-CN" dirty="0">
                <a:latin typeface="微软雅黑" panose="020B0503020204020204" pitchFamily="34" charset="-122"/>
              </a:rPr>
            </a:br>
            <a:endParaRPr lang="en-US" altLang="zh-CN" b="1" dirty="0">
              <a:solidFill>
                <a:schemeClr val="accent1">
                  <a:lumMod val="75000"/>
                </a:schemeClr>
              </a:solidFill>
              <a:latin typeface="微软雅黑" panose="020B0503020204020204" pitchFamily="34" charset="-122"/>
            </a:endParaRPr>
          </a:p>
          <a:p>
            <a:r>
              <a:rPr lang="zh-CN" altLang="en-US" b="1" dirty="0">
                <a:solidFill>
                  <a:schemeClr val="accent1">
                    <a:lumMod val="75000"/>
                  </a:schemeClr>
                </a:solidFill>
                <a:latin typeface="微软雅黑" panose="020B0503020204020204" pitchFamily="34" charset="-122"/>
              </a:rPr>
              <a:t>启发：</a:t>
            </a:r>
            <a:r>
              <a:rPr lang="zh-CN" altLang="en-US" dirty="0"/>
              <a:t>设计自动化补丁查找方法</a:t>
            </a:r>
            <a:endParaRPr lang="en-US" altLang="zh-CN" b="1" dirty="0">
              <a:solidFill>
                <a:schemeClr val="accent1">
                  <a:lumMod val="75000"/>
                </a:schemeClr>
              </a:solidFill>
              <a:latin typeface="微软雅黑" panose="020B0503020204020204" pitchFamily="34" charset="-122"/>
            </a:endParaRPr>
          </a:p>
        </p:txBody>
      </p:sp>
      <p:sp>
        <p:nvSpPr>
          <p:cNvPr id="14" name="矩形: 圆角 13">
            <a:extLst>
              <a:ext uri="{FF2B5EF4-FFF2-40B4-BE49-F238E27FC236}">
                <a16:creationId xmlns:a16="http://schemas.microsoft.com/office/drawing/2014/main" id="{D4A3FDE2-30DB-44DA-9E9F-446F1EAE0BB7}"/>
              </a:ext>
            </a:extLst>
          </p:cNvPr>
          <p:cNvSpPr/>
          <p:nvPr/>
        </p:nvSpPr>
        <p:spPr>
          <a:xfrm>
            <a:off x="8938233" y="4819650"/>
            <a:ext cx="1683285" cy="3810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箭头: 右 15">
            <a:extLst>
              <a:ext uri="{FF2B5EF4-FFF2-40B4-BE49-F238E27FC236}">
                <a16:creationId xmlns:a16="http://schemas.microsoft.com/office/drawing/2014/main" id="{F99238C5-0169-4BF0-A037-851B96AF0E9A}"/>
              </a:ext>
            </a:extLst>
          </p:cNvPr>
          <p:cNvSpPr/>
          <p:nvPr/>
        </p:nvSpPr>
        <p:spPr>
          <a:xfrm>
            <a:off x="6799352" y="5344783"/>
            <a:ext cx="805219" cy="247650"/>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圆角 5">
            <a:extLst>
              <a:ext uri="{FF2B5EF4-FFF2-40B4-BE49-F238E27FC236}">
                <a16:creationId xmlns:a16="http://schemas.microsoft.com/office/drawing/2014/main" id="{0F774A68-CE40-43D9-BD35-AC794D24B9DF}"/>
              </a:ext>
            </a:extLst>
          </p:cNvPr>
          <p:cNvSpPr/>
          <p:nvPr/>
        </p:nvSpPr>
        <p:spPr>
          <a:xfrm>
            <a:off x="322289" y="1303453"/>
            <a:ext cx="10299229" cy="2751252"/>
          </a:xfrm>
          <a:prstGeom prst="roundRect">
            <a:avLst/>
          </a:prstGeom>
          <a:noFill/>
          <a:ln w="158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矩形: 圆角 17">
            <a:extLst>
              <a:ext uri="{FF2B5EF4-FFF2-40B4-BE49-F238E27FC236}">
                <a16:creationId xmlns:a16="http://schemas.microsoft.com/office/drawing/2014/main" id="{5D6BC031-494B-4C62-A4FA-6D79E40C0895}"/>
              </a:ext>
            </a:extLst>
          </p:cNvPr>
          <p:cNvSpPr/>
          <p:nvPr/>
        </p:nvSpPr>
        <p:spPr>
          <a:xfrm>
            <a:off x="322290" y="4120014"/>
            <a:ext cx="6280822" cy="2547486"/>
          </a:xfrm>
          <a:prstGeom prst="roundRect">
            <a:avLst/>
          </a:prstGeom>
          <a:noFill/>
          <a:ln w="158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箭头: 右 20">
            <a:extLst>
              <a:ext uri="{FF2B5EF4-FFF2-40B4-BE49-F238E27FC236}">
                <a16:creationId xmlns:a16="http://schemas.microsoft.com/office/drawing/2014/main" id="{EBC775F8-C0B0-481C-9913-975AB550C8A8}"/>
              </a:ext>
            </a:extLst>
          </p:cNvPr>
          <p:cNvSpPr/>
          <p:nvPr/>
        </p:nvSpPr>
        <p:spPr>
          <a:xfrm rot="5400000">
            <a:off x="7670316" y="4290816"/>
            <a:ext cx="604973" cy="247650"/>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546665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A43FB2C-157C-AB48-BF73-EB42CD99307C}"/>
              </a:ext>
            </a:extLst>
          </p:cNvPr>
          <p:cNvSpPr>
            <a:spLocks noGrp="1"/>
          </p:cNvSpPr>
          <p:nvPr>
            <p:ph type="body" sz="quarter" idx="13"/>
          </p:nvPr>
        </p:nvSpPr>
        <p:spPr>
          <a:xfrm>
            <a:off x="1414856" y="2011116"/>
            <a:ext cx="3690934" cy="1529527"/>
          </a:xfrm>
        </p:spPr>
        <p:txBody>
          <a:bodyPr/>
          <a:lstStyle/>
          <a:p>
            <a:r>
              <a:rPr kumimoji="1" lang="zh-CN" altLang="en-US" sz="6000" dirty="0"/>
              <a:t>目录</a:t>
            </a:r>
          </a:p>
        </p:txBody>
      </p:sp>
      <p:sp>
        <p:nvSpPr>
          <p:cNvPr id="4" name="文本占位符 3">
            <a:extLst>
              <a:ext uri="{FF2B5EF4-FFF2-40B4-BE49-F238E27FC236}">
                <a16:creationId xmlns:a16="http://schemas.microsoft.com/office/drawing/2014/main" id="{DF518BD3-BCF8-AD41-9595-C7F4BDE6DB95}"/>
              </a:ext>
            </a:extLst>
          </p:cNvPr>
          <p:cNvSpPr>
            <a:spLocks noGrp="1"/>
          </p:cNvSpPr>
          <p:nvPr>
            <p:ph type="body" sz="quarter" idx="15"/>
          </p:nvPr>
        </p:nvSpPr>
        <p:spPr>
          <a:xfrm>
            <a:off x="7086212" y="1693799"/>
            <a:ext cx="3989458" cy="634634"/>
          </a:xfrm>
        </p:spPr>
        <p:txBody>
          <a:bodyPr/>
          <a:lstStyle/>
          <a:p>
            <a:r>
              <a:rPr kumimoji="1" lang="en-US" altLang="zh-CN" sz="3600" dirty="0"/>
              <a:t>01</a:t>
            </a:r>
            <a:endParaRPr kumimoji="1" lang="zh-CN" altLang="en-US" sz="3600" dirty="0"/>
          </a:p>
        </p:txBody>
      </p:sp>
      <p:sp>
        <p:nvSpPr>
          <p:cNvPr id="5" name="文本占位符 4">
            <a:extLst>
              <a:ext uri="{FF2B5EF4-FFF2-40B4-BE49-F238E27FC236}">
                <a16:creationId xmlns:a16="http://schemas.microsoft.com/office/drawing/2014/main" id="{CB8CA56F-E033-4C4D-B470-6E4EFF7F366E}"/>
              </a:ext>
            </a:extLst>
          </p:cNvPr>
          <p:cNvSpPr>
            <a:spLocks noGrp="1"/>
          </p:cNvSpPr>
          <p:nvPr>
            <p:ph type="body" sz="quarter" idx="16"/>
          </p:nvPr>
        </p:nvSpPr>
        <p:spPr>
          <a:xfrm>
            <a:off x="8018853" y="1693799"/>
            <a:ext cx="3655580" cy="634634"/>
          </a:xfrm>
        </p:spPr>
        <p:txBody>
          <a:bodyPr/>
          <a:lstStyle/>
          <a:p>
            <a:r>
              <a:rPr kumimoji="1" lang="zh-CN" altLang="en-US" sz="2800" dirty="0"/>
              <a:t>背景介绍</a:t>
            </a:r>
          </a:p>
        </p:txBody>
      </p:sp>
      <p:sp>
        <p:nvSpPr>
          <p:cNvPr id="6" name="文本占位符 5">
            <a:extLst>
              <a:ext uri="{FF2B5EF4-FFF2-40B4-BE49-F238E27FC236}">
                <a16:creationId xmlns:a16="http://schemas.microsoft.com/office/drawing/2014/main" id="{D7E63DC2-BF25-564A-B044-FBCF1A6187DC}"/>
              </a:ext>
            </a:extLst>
          </p:cNvPr>
          <p:cNvSpPr>
            <a:spLocks noGrp="1"/>
          </p:cNvSpPr>
          <p:nvPr>
            <p:ph type="body" sz="quarter" idx="17"/>
          </p:nvPr>
        </p:nvSpPr>
        <p:spPr>
          <a:xfrm>
            <a:off x="7086212" y="2381093"/>
            <a:ext cx="932642" cy="634634"/>
          </a:xfrm>
        </p:spPr>
        <p:txBody>
          <a:bodyPr/>
          <a:lstStyle/>
          <a:p>
            <a:r>
              <a:rPr kumimoji="1" lang="en-US" altLang="zh-CN" sz="3600" dirty="0"/>
              <a:t>02</a:t>
            </a:r>
            <a:endParaRPr kumimoji="1" lang="zh-CN" altLang="en-US" sz="3600" dirty="0"/>
          </a:p>
        </p:txBody>
      </p:sp>
      <p:sp>
        <p:nvSpPr>
          <p:cNvPr id="7" name="文本占位符 6">
            <a:extLst>
              <a:ext uri="{FF2B5EF4-FFF2-40B4-BE49-F238E27FC236}">
                <a16:creationId xmlns:a16="http://schemas.microsoft.com/office/drawing/2014/main" id="{3ABF800C-2717-2B4A-91FB-65D65640434D}"/>
              </a:ext>
            </a:extLst>
          </p:cNvPr>
          <p:cNvSpPr>
            <a:spLocks noGrp="1"/>
          </p:cNvSpPr>
          <p:nvPr>
            <p:ph type="body" sz="quarter" idx="18"/>
          </p:nvPr>
        </p:nvSpPr>
        <p:spPr>
          <a:xfrm>
            <a:off x="8018853" y="2381093"/>
            <a:ext cx="3253563" cy="634634"/>
          </a:xfrm>
        </p:spPr>
        <p:txBody>
          <a:bodyPr anchor="ctr"/>
          <a:lstStyle/>
          <a:p>
            <a:r>
              <a:rPr kumimoji="1" lang="zh-CN" altLang="en-US" sz="2800" dirty="0"/>
              <a:t>经验研究 </a:t>
            </a:r>
          </a:p>
        </p:txBody>
      </p:sp>
      <p:sp>
        <p:nvSpPr>
          <p:cNvPr id="8" name="文本占位符 7">
            <a:extLst>
              <a:ext uri="{FF2B5EF4-FFF2-40B4-BE49-F238E27FC236}">
                <a16:creationId xmlns:a16="http://schemas.microsoft.com/office/drawing/2014/main" id="{EBC5AC6B-41F6-CD4B-B79C-70045ABCCD83}"/>
              </a:ext>
            </a:extLst>
          </p:cNvPr>
          <p:cNvSpPr>
            <a:spLocks noGrp="1"/>
          </p:cNvSpPr>
          <p:nvPr>
            <p:ph type="body" sz="quarter" idx="19"/>
          </p:nvPr>
        </p:nvSpPr>
        <p:spPr>
          <a:xfrm>
            <a:off x="7089575" y="3068387"/>
            <a:ext cx="932642" cy="634634"/>
          </a:xfrm>
        </p:spPr>
        <p:txBody>
          <a:bodyPr/>
          <a:lstStyle/>
          <a:p>
            <a:r>
              <a:rPr kumimoji="1" lang="en-US" altLang="zh-CN" sz="3600" dirty="0"/>
              <a:t>03</a:t>
            </a:r>
            <a:endParaRPr kumimoji="1" lang="zh-CN" altLang="en-US" sz="3600" dirty="0"/>
          </a:p>
        </p:txBody>
      </p:sp>
      <p:sp>
        <p:nvSpPr>
          <p:cNvPr id="9" name="文本占位符 8">
            <a:extLst>
              <a:ext uri="{FF2B5EF4-FFF2-40B4-BE49-F238E27FC236}">
                <a16:creationId xmlns:a16="http://schemas.microsoft.com/office/drawing/2014/main" id="{03C863C8-F977-764E-8A37-DE56036BB07C}"/>
              </a:ext>
            </a:extLst>
          </p:cNvPr>
          <p:cNvSpPr>
            <a:spLocks noGrp="1"/>
          </p:cNvSpPr>
          <p:nvPr>
            <p:ph type="body" sz="quarter" idx="20"/>
          </p:nvPr>
        </p:nvSpPr>
        <p:spPr>
          <a:xfrm>
            <a:off x="8022216" y="3068387"/>
            <a:ext cx="3253563" cy="634634"/>
          </a:xfrm>
        </p:spPr>
        <p:txBody>
          <a:bodyPr anchor="ctr"/>
          <a:lstStyle/>
          <a:p>
            <a:r>
              <a:rPr kumimoji="1" lang="zh-CN" altLang="en-US" sz="2800" dirty="0"/>
              <a:t>方法设计</a:t>
            </a:r>
          </a:p>
        </p:txBody>
      </p:sp>
      <p:sp>
        <p:nvSpPr>
          <p:cNvPr id="10" name="文本占位符 7">
            <a:extLst>
              <a:ext uri="{FF2B5EF4-FFF2-40B4-BE49-F238E27FC236}">
                <a16:creationId xmlns:a16="http://schemas.microsoft.com/office/drawing/2014/main" id="{757656B9-93AF-6240-B5BA-89FEB5BC9D86}"/>
              </a:ext>
            </a:extLst>
          </p:cNvPr>
          <p:cNvSpPr txBox="1">
            <a:spLocks/>
          </p:cNvSpPr>
          <p:nvPr/>
        </p:nvSpPr>
        <p:spPr>
          <a:xfrm>
            <a:off x="7091847" y="3755681"/>
            <a:ext cx="932642"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4400" b="1" kern="120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3600" dirty="0"/>
              <a:t>04</a:t>
            </a:r>
            <a:endParaRPr kumimoji="1" lang="zh-CN" altLang="en-US" sz="3600" dirty="0"/>
          </a:p>
        </p:txBody>
      </p:sp>
      <p:sp>
        <p:nvSpPr>
          <p:cNvPr id="11" name="文本占位符 8">
            <a:extLst>
              <a:ext uri="{FF2B5EF4-FFF2-40B4-BE49-F238E27FC236}">
                <a16:creationId xmlns:a16="http://schemas.microsoft.com/office/drawing/2014/main" id="{A46B7BD0-C4E3-CB40-9409-6B6524B2B902}"/>
              </a:ext>
            </a:extLst>
          </p:cNvPr>
          <p:cNvSpPr txBox="1">
            <a:spLocks/>
          </p:cNvSpPr>
          <p:nvPr/>
        </p:nvSpPr>
        <p:spPr>
          <a:xfrm>
            <a:off x="8018852" y="3703021"/>
            <a:ext cx="3253563" cy="634634"/>
          </a:xfrm>
          <a:prstGeom prst="rect">
            <a:avLst/>
          </a:prstGeom>
        </p:spPr>
        <p:txBody>
          <a:bodyPr anchor="ctr"/>
          <a:lstStyle>
            <a:lvl1pPr indent="0" defTabSz="914400">
              <a:lnSpc>
                <a:spcPct val="100000"/>
              </a:lnSpc>
              <a:spcBef>
                <a:spcPts val="1000"/>
              </a:spcBef>
              <a:buFont typeface="Arial" panose="020B0604020202020204" pitchFamily="34" charset="0"/>
              <a:buNone/>
              <a:defRPr kumimoji="1" sz="28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ctr" defTabSz="914400">
              <a:lnSpc>
                <a:spcPct val="90000"/>
              </a:lnSpc>
              <a:spcBef>
                <a:spcPts val="500"/>
              </a:spcBef>
              <a:buFont typeface="Arial" panose="020B0604020202020204" pitchFamily="34" charset="0"/>
              <a:buChar char="•"/>
              <a:defRPr sz="2400">
                <a:solidFill>
                  <a:schemeClr val="bg1"/>
                </a:solidFill>
                <a:latin typeface="Microsoft YaHei" charset="0"/>
                <a:ea typeface="Microsoft YaHei" charset="0"/>
                <a:cs typeface="Microsoft YaHei" charset="0"/>
              </a:defRPr>
            </a:lvl2pPr>
            <a:lvl3pPr marL="1143000" indent="-228600" algn="ctr" defTabSz="914400">
              <a:lnSpc>
                <a:spcPct val="90000"/>
              </a:lnSpc>
              <a:spcBef>
                <a:spcPts val="500"/>
              </a:spcBef>
              <a:buFont typeface="Arial" panose="020B0604020202020204" pitchFamily="34" charset="0"/>
              <a:buChar char="•"/>
              <a:defRPr sz="2000">
                <a:solidFill>
                  <a:schemeClr val="bg1"/>
                </a:solidFill>
                <a:latin typeface="Microsoft YaHei" charset="0"/>
                <a:ea typeface="Microsoft YaHei" charset="0"/>
                <a:cs typeface="Microsoft YaHei" charset="0"/>
              </a:defRPr>
            </a:lvl3pPr>
            <a:lvl4pPr marL="1600200" indent="-228600" algn="ctr" defTabSz="914400">
              <a:lnSpc>
                <a:spcPct val="90000"/>
              </a:lnSpc>
              <a:spcBef>
                <a:spcPts val="500"/>
              </a:spcBef>
              <a:buFont typeface="Arial" panose="020B0604020202020204" pitchFamily="34" charset="0"/>
              <a:buChar char="•"/>
              <a:defRPr>
                <a:solidFill>
                  <a:schemeClr val="bg1"/>
                </a:solidFill>
                <a:latin typeface="Microsoft YaHei" charset="0"/>
                <a:ea typeface="Microsoft YaHei" charset="0"/>
                <a:cs typeface="Microsoft YaHei" charset="0"/>
              </a:defRPr>
            </a:lvl4pPr>
            <a:lvl5pPr marL="2057400" indent="-228600" algn="ctr" defTabSz="914400">
              <a:lnSpc>
                <a:spcPct val="90000"/>
              </a:lnSpc>
              <a:spcBef>
                <a:spcPts val="500"/>
              </a:spcBef>
              <a:buFont typeface="Arial" panose="020B0604020202020204" pitchFamily="34" charset="0"/>
              <a:buChar char="•"/>
              <a:defRPr>
                <a:solidFill>
                  <a:schemeClr val="bg1"/>
                </a:solidFill>
                <a:latin typeface="Microsoft YaHei" charset="0"/>
                <a:ea typeface="Microsoft YaHei" charset="0"/>
                <a:cs typeface="Microsoft YaHei" charset="0"/>
              </a:defRP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lang="zh-CN" altLang="en-US" dirty="0"/>
              <a:t>实验评估 </a:t>
            </a:r>
          </a:p>
        </p:txBody>
      </p:sp>
      <p:sp>
        <p:nvSpPr>
          <p:cNvPr id="12" name="文本占位符 7">
            <a:extLst>
              <a:ext uri="{FF2B5EF4-FFF2-40B4-BE49-F238E27FC236}">
                <a16:creationId xmlns:a16="http://schemas.microsoft.com/office/drawing/2014/main" id="{F4149B9A-C5C5-7842-B36F-E5774BC12992}"/>
              </a:ext>
            </a:extLst>
          </p:cNvPr>
          <p:cNvSpPr txBox="1">
            <a:spLocks/>
          </p:cNvSpPr>
          <p:nvPr/>
        </p:nvSpPr>
        <p:spPr>
          <a:xfrm>
            <a:off x="7107767" y="4442973"/>
            <a:ext cx="932642"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4400" b="1" kern="120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3600" dirty="0"/>
              <a:t>05</a:t>
            </a:r>
            <a:endParaRPr kumimoji="1" lang="zh-CN" altLang="en-US" sz="3600" dirty="0"/>
          </a:p>
        </p:txBody>
      </p:sp>
      <p:sp>
        <p:nvSpPr>
          <p:cNvPr id="13" name="文本占位符 8">
            <a:extLst>
              <a:ext uri="{FF2B5EF4-FFF2-40B4-BE49-F238E27FC236}">
                <a16:creationId xmlns:a16="http://schemas.microsoft.com/office/drawing/2014/main" id="{F30E7D2B-83D1-AE4D-80C4-73037A65DBAA}"/>
              </a:ext>
            </a:extLst>
          </p:cNvPr>
          <p:cNvSpPr txBox="1">
            <a:spLocks/>
          </p:cNvSpPr>
          <p:nvPr/>
        </p:nvSpPr>
        <p:spPr>
          <a:xfrm>
            <a:off x="8024489" y="4390313"/>
            <a:ext cx="3253563" cy="634634"/>
          </a:xfrm>
          <a:prstGeom prst="rect">
            <a:avLst/>
          </a:prstGeom>
        </p:spPr>
        <p:txBody>
          <a:bodyPr anchor="ctr"/>
          <a:lstStyle>
            <a:defPPr>
              <a:defRPr lang="zh-CN"/>
            </a:defPPr>
            <a:lvl1pPr indent="0" defTabSz="914400">
              <a:lnSpc>
                <a:spcPct val="100000"/>
              </a:lnSpc>
              <a:spcBef>
                <a:spcPts val="1000"/>
              </a:spcBef>
              <a:buFont typeface="Arial" panose="020B0604020202020204" pitchFamily="34" charset="0"/>
              <a:buNone/>
              <a:defRPr kumimoji="1" sz="2800" b="0">
                <a:solidFill>
                  <a:schemeClr val="accent1">
                    <a:lumMod val="75000"/>
                  </a:schemeClr>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ctr" defTabSz="914400">
              <a:lnSpc>
                <a:spcPct val="90000"/>
              </a:lnSpc>
              <a:spcBef>
                <a:spcPts val="500"/>
              </a:spcBef>
              <a:buFont typeface="Arial" panose="020B0604020202020204" pitchFamily="34" charset="0"/>
              <a:buChar char="•"/>
              <a:defRPr sz="2400">
                <a:solidFill>
                  <a:schemeClr val="bg1"/>
                </a:solidFill>
                <a:latin typeface="Microsoft YaHei" charset="0"/>
                <a:ea typeface="Microsoft YaHei" charset="0"/>
                <a:cs typeface="Microsoft YaHei" charset="0"/>
              </a:defRPr>
            </a:lvl2pPr>
            <a:lvl3pPr marL="1143000" indent="-228600" algn="ctr" defTabSz="914400">
              <a:lnSpc>
                <a:spcPct val="90000"/>
              </a:lnSpc>
              <a:spcBef>
                <a:spcPts val="500"/>
              </a:spcBef>
              <a:buFont typeface="Arial" panose="020B0604020202020204" pitchFamily="34" charset="0"/>
              <a:buChar char="•"/>
              <a:defRPr sz="2000">
                <a:solidFill>
                  <a:schemeClr val="bg1"/>
                </a:solidFill>
                <a:latin typeface="Microsoft YaHei" charset="0"/>
                <a:ea typeface="Microsoft YaHei" charset="0"/>
                <a:cs typeface="Microsoft YaHei" charset="0"/>
              </a:defRPr>
            </a:lvl3pPr>
            <a:lvl4pPr marL="1600200" indent="-228600" algn="ctr" defTabSz="914400">
              <a:lnSpc>
                <a:spcPct val="90000"/>
              </a:lnSpc>
              <a:spcBef>
                <a:spcPts val="500"/>
              </a:spcBef>
              <a:buFont typeface="Arial" panose="020B0604020202020204" pitchFamily="34" charset="0"/>
              <a:buChar char="•"/>
              <a:defRPr>
                <a:solidFill>
                  <a:schemeClr val="bg1"/>
                </a:solidFill>
                <a:latin typeface="Microsoft YaHei" charset="0"/>
                <a:ea typeface="Microsoft YaHei" charset="0"/>
                <a:cs typeface="Microsoft YaHei" charset="0"/>
              </a:defRPr>
            </a:lvl4pPr>
            <a:lvl5pPr marL="2057400" indent="-228600" algn="ctr" defTabSz="914400">
              <a:lnSpc>
                <a:spcPct val="90000"/>
              </a:lnSpc>
              <a:spcBef>
                <a:spcPts val="500"/>
              </a:spcBef>
              <a:buFont typeface="Arial" panose="020B0604020202020204" pitchFamily="34" charset="0"/>
              <a:buChar char="•"/>
              <a:defRPr>
                <a:solidFill>
                  <a:schemeClr val="bg1"/>
                </a:solidFill>
                <a:latin typeface="Microsoft YaHei" charset="0"/>
                <a:ea typeface="Microsoft YaHei" charset="0"/>
                <a:cs typeface="Microsoft YaHei" charset="0"/>
              </a:defRP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lang="zh-CN" altLang="en-US" dirty="0"/>
              <a:t>总结与展望</a:t>
            </a:r>
          </a:p>
        </p:txBody>
      </p:sp>
    </p:spTree>
    <p:extLst>
      <p:ext uri="{BB962C8B-B14F-4D97-AF65-F5344CB8AC3E}">
        <p14:creationId xmlns:p14="http://schemas.microsoft.com/office/powerpoint/2010/main" val="2982342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02</a:t>
            </a:r>
            <a:r>
              <a:rPr kumimoji="1" lang="zh-CN" altLang="en-US" dirty="0"/>
              <a:t> </a:t>
            </a:r>
            <a:r>
              <a:rPr kumimoji="1" lang="zh-CN" altLang="en-US" dirty="0">
                <a:cs typeface="Times New Roman" panose="02020603050405020304" pitchFamily="18" charset="0"/>
              </a:rPr>
              <a:t>开源软件漏洞补丁的经验研究 </a:t>
            </a:r>
            <a:r>
              <a:rPr kumimoji="1" lang="en-US" altLang="zh-CN" dirty="0">
                <a:cs typeface="Times New Roman" panose="02020603050405020304" pitchFamily="18" charset="0"/>
              </a:rPr>
              <a:t>&gt; 2.3</a:t>
            </a:r>
            <a:r>
              <a:rPr kumimoji="1" lang="zh-CN" altLang="en-US" dirty="0">
                <a:cs typeface="Times New Roman" panose="02020603050405020304" pitchFamily="18" charset="0"/>
              </a:rPr>
              <a:t> 研究发现</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商业漏洞数据库中漏洞补丁质量并不理想  </a:t>
            </a:r>
          </a:p>
        </p:txBody>
      </p:sp>
      <p:sp>
        <p:nvSpPr>
          <p:cNvPr id="11" name="文本占位符 1">
            <a:extLst>
              <a:ext uri="{FF2B5EF4-FFF2-40B4-BE49-F238E27FC236}">
                <a16:creationId xmlns:a16="http://schemas.microsoft.com/office/drawing/2014/main" id="{E0F36F36-40E3-E246-AA6B-993B1AFF61C2}"/>
              </a:ext>
            </a:extLst>
          </p:cNvPr>
          <p:cNvSpPr txBox="1">
            <a:spLocks/>
          </p:cNvSpPr>
          <p:nvPr/>
        </p:nvSpPr>
        <p:spPr>
          <a:xfrm>
            <a:off x="475437" y="3797636"/>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开源软件漏洞补丁在类型、映射关系方面有一定的特殊性</a:t>
            </a:r>
          </a:p>
        </p:txBody>
      </p:sp>
      <p:sp>
        <p:nvSpPr>
          <p:cNvPr id="12" name="文本框 11">
            <a:extLst>
              <a:ext uri="{FF2B5EF4-FFF2-40B4-BE49-F238E27FC236}">
                <a16:creationId xmlns:a16="http://schemas.microsoft.com/office/drawing/2014/main" id="{E462A3B6-D09D-1347-BFD4-0AE0C8DAD523}"/>
              </a:ext>
            </a:extLst>
          </p:cNvPr>
          <p:cNvSpPr txBox="1"/>
          <p:nvPr/>
        </p:nvSpPr>
        <p:spPr>
          <a:xfrm>
            <a:off x="536568" y="1725630"/>
            <a:ext cx="11174881" cy="2031325"/>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开源软件漏洞补丁缺失情况较为普遍，商业数据库 𝐷𝐵𝐴 和 𝐷𝐵𝐵 中开源软件漏 洞的补丁覆盖率仅为 </a:t>
            </a:r>
            <a:r>
              <a:rPr lang="en-US" altLang="zh-CN" dirty="0"/>
              <a:t>41.8% </a:t>
            </a:r>
            <a:r>
              <a:rPr lang="zh-CN" altLang="en-US" dirty="0"/>
              <a:t>和 </a:t>
            </a:r>
            <a:r>
              <a:rPr lang="en-US" altLang="zh-CN" dirty="0"/>
              <a:t>41.2%</a:t>
            </a:r>
            <a:r>
              <a:rPr lang="zh-CN" altLang="en-US" dirty="0"/>
              <a:t>。 </a:t>
            </a:r>
            <a:endParaRPr lang="en-US" altLang="zh-CN" dirty="0"/>
          </a:p>
          <a:p>
            <a:pPr marL="285750" indent="-285750">
              <a:buFont typeface="Arial" panose="020B0604020202020204" pitchFamily="34" charset="0"/>
              <a:buChar char="•"/>
            </a:pPr>
            <a:r>
              <a:rPr lang="zh-CN" altLang="en-US" dirty="0"/>
              <a:t>商业漏洞数据库 𝐷𝐵𝐴 和 𝐷𝐵𝐵 具有较高的精确率，但经常会遗漏一些漏洞的补丁，尤其是对于具有多个补丁的漏洞。</a:t>
            </a:r>
            <a:endParaRPr lang="en-US" altLang="zh-CN" dirty="0"/>
          </a:p>
          <a:p>
            <a:pPr marL="285750" indent="-285750">
              <a:buFont typeface="Arial" panose="020B0604020202020204" pitchFamily="34" charset="0"/>
              <a:buChar char="•"/>
            </a:pPr>
            <a:endParaRPr lang="en-US" altLang="zh-CN" dirty="0"/>
          </a:p>
          <a:p>
            <a:r>
              <a:rPr lang="zh-CN" altLang="en-US" dirty="0">
                <a:latin typeface="微软雅黑" panose="020B0503020204020204" pitchFamily="34" charset="-122"/>
              </a:rPr>
              <a:t>这体现出当前开源软件漏洞数据库的不足，以及利用自动化补丁识别方法完善漏洞数据的需求。 </a:t>
            </a:r>
            <a:r>
              <a:rPr lang="zh-CN" altLang="en-US" dirty="0"/>
              <a:t> </a:t>
            </a:r>
          </a:p>
          <a:p>
            <a:pPr marL="285750" indent="-285750">
              <a:buFont typeface="Arial" panose="020B0604020202020204" pitchFamily="34" charset="0"/>
              <a:buChar char="•"/>
            </a:pPr>
            <a:endParaRPr lang="en-US" altLang="zh-CN" dirty="0">
              <a:latin typeface="微软雅黑" panose="020B0503020204020204" pitchFamily="34" charset="-122"/>
            </a:endParaRPr>
          </a:p>
        </p:txBody>
      </p:sp>
      <p:sp>
        <p:nvSpPr>
          <p:cNvPr id="13" name="文本框 12">
            <a:extLst>
              <a:ext uri="{FF2B5EF4-FFF2-40B4-BE49-F238E27FC236}">
                <a16:creationId xmlns:a16="http://schemas.microsoft.com/office/drawing/2014/main" id="{BEA32C62-B30F-E64D-8BDE-43ED374772AD}"/>
              </a:ext>
            </a:extLst>
          </p:cNvPr>
          <p:cNvSpPr txBox="1"/>
          <p:nvPr/>
        </p:nvSpPr>
        <p:spPr>
          <a:xfrm>
            <a:off x="531455" y="4229870"/>
            <a:ext cx="11174882"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93.7% </a:t>
            </a:r>
            <a:r>
              <a:rPr lang="zh-CN" altLang="en-US" dirty="0"/>
              <a:t>的补丁都是</a:t>
            </a:r>
            <a:r>
              <a:rPr lang="en" altLang="zh-CN" dirty="0"/>
              <a:t>GitHub</a:t>
            </a:r>
            <a:r>
              <a:rPr lang="zh-CN" altLang="en-US" dirty="0"/>
              <a:t>代码提交的形式。 </a:t>
            </a:r>
            <a:endParaRPr lang="en-US" altLang="zh-CN" dirty="0"/>
          </a:p>
          <a:p>
            <a:pPr marL="285750" indent="-285750">
              <a:buFont typeface="Arial" panose="020B0604020202020204" pitchFamily="34" charset="0"/>
              <a:buChar char="•"/>
            </a:pPr>
            <a:r>
              <a:rPr lang="zh-CN" altLang="en-US" dirty="0"/>
              <a:t>开源软件漏洞与其补丁之间映射关系具有多样性，超过 </a:t>
            </a:r>
            <a:r>
              <a:rPr lang="en-US" altLang="zh-CN" dirty="0"/>
              <a:t>40% </a:t>
            </a:r>
            <a:r>
              <a:rPr lang="zh-CN" altLang="en-US" dirty="0"/>
              <a:t>的漏洞与其补丁具有一对多的映射关系。</a:t>
            </a:r>
            <a:endParaRPr lang="en-US" altLang="zh-CN" dirty="0"/>
          </a:p>
          <a:p>
            <a:pPr marL="285750" indent="-285750">
              <a:buFont typeface="Arial" panose="020B0604020202020204" pitchFamily="34" charset="0"/>
              <a:buChar char="•"/>
            </a:pPr>
            <a:endParaRPr lang="en-US" altLang="zh-CN" dirty="0"/>
          </a:p>
          <a:p>
            <a:r>
              <a:rPr lang="zh-CN" altLang="en-US" dirty="0"/>
              <a:t>设计自动化补丁识别方法时应充分考虑以上特征。 </a:t>
            </a:r>
          </a:p>
        </p:txBody>
      </p:sp>
    </p:spTree>
    <p:extLst>
      <p:ext uri="{BB962C8B-B14F-4D97-AF65-F5344CB8AC3E}">
        <p14:creationId xmlns:p14="http://schemas.microsoft.com/office/powerpoint/2010/main" val="32168472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a:xfrm>
            <a:off x="3537741" y="2242484"/>
            <a:ext cx="4996659" cy="2373032"/>
          </a:xfrm>
        </p:spPr>
        <p:txBody>
          <a:bodyPr/>
          <a:lstStyle/>
          <a:p>
            <a:r>
              <a:rPr lang="zh-CN" altLang="en-US" sz="4800" dirty="0"/>
              <a:t>开源软件漏洞的补丁识别方法 </a:t>
            </a:r>
          </a:p>
          <a:p>
            <a:r>
              <a:rPr kumimoji="1" lang="zh-CN" altLang="en-US" sz="4800" dirty="0">
                <a:latin typeface="+mj-lt"/>
                <a:cs typeface="Times New Roman" panose="02020603050405020304" pitchFamily="18" charset="0"/>
              </a:rPr>
              <a:t> </a:t>
            </a:r>
          </a:p>
          <a:p>
            <a:endParaRPr kumimoji="1" lang="zh-CN" altLang="en-US" sz="4800" dirty="0">
              <a:latin typeface="+mj-lt"/>
              <a:cs typeface="Times New Roman" panose="02020603050405020304" pitchFamily="18" charset="0"/>
            </a:endParaRPr>
          </a:p>
        </p:txBody>
      </p:sp>
    </p:spTree>
    <p:extLst>
      <p:ext uri="{BB962C8B-B14F-4D97-AF65-F5344CB8AC3E}">
        <p14:creationId xmlns:p14="http://schemas.microsoft.com/office/powerpoint/2010/main" val="153973053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5" name="组合 234">
            <a:extLst>
              <a:ext uri="{FF2B5EF4-FFF2-40B4-BE49-F238E27FC236}">
                <a16:creationId xmlns:a16="http://schemas.microsoft.com/office/drawing/2014/main" id="{42A1A423-2415-448F-B921-31FE84A63DEB}"/>
              </a:ext>
            </a:extLst>
          </p:cNvPr>
          <p:cNvGrpSpPr/>
          <p:nvPr/>
        </p:nvGrpSpPr>
        <p:grpSpPr>
          <a:xfrm>
            <a:off x="7223817" y="4809962"/>
            <a:ext cx="2514601" cy="1626814"/>
            <a:chOff x="4048125" y="4790973"/>
            <a:chExt cx="2514601" cy="1626814"/>
          </a:xfrm>
        </p:grpSpPr>
        <p:pic>
          <p:nvPicPr>
            <p:cNvPr id="236" name="图片 235">
              <a:extLst>
                <a:ext uri="{FF2B5EF4-FFF2-40B4-BE49-F238E27FC236}">
                  <a16:creationId xmlns:a16="http://schemas.microsoft.com/office/drawing/2014/main" id="{5FD97E7A-5CDC-4876-88CF-FC2EE873B33C}"/>
                </a:ext>
              </a:extLst>
            </p:cNvPr>
            <p:cNvPicPr>
              <a:picLocks noChangeAspect="1"/>
            </p:cNvPicPr>
            <p:nvPr/>
          </p:nvPicPr>
          <p:blipFill rotWithShape="1">
            <a:blip r:embed="rId3"/>
            <a:srcRect l="3568" r="4888" b="11478"/>
            <a:stretch/>
          </p:blipFill>
          <p:spPr>
            <a:xfrm>
              <a:off x="4048125" y="4790973"/>
              <a:ext cx="2514600" cy="1626814"/>
            </a:xfrm>
            <a:prstGeom prst="rect">
              <a:avLst/>
            </a:prstGeom>
          </p:spPr>
        </p:pic>
        <p:cxnSp>
          <p:nvCxnSpPr>
            <p:cNvPr id="237" name="直接箭头连接符 236">
              <a:extLst>
                <a:ext uri="{FF2B5EF4-FFF2-40B4-BE49-F238E27FC236}">
                  <a16:creationId xmlns:a16="http://schemas.microsoft.com/office/drawing/2014/main" id="{37E64C11-C87A-4926-B5AD-37974490E48E}"/>
                </a:ext>
              </a:extLst>
            </p:cNvPr>
            <p:cNvCxnSpPr>
              <a:cxnSpLocks/>
            </p:cNvCxnSpPr>
            <p:nvPr/>
          </p:nvCxnSpPr>
          <p:spPr>
            <a:xfrm>
              <a:off x="5490267" y="5001169"/>
              <a:ext cx="371475" cy="498522"/>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8" name="直接箭头连接符 237">
              <a:extLst>
                <a:ext uri="{FF2B5EF4-FFF2-40B4-BE49-F238E27FC236}">
                  <a16:creationId xmlns:a16="http://schemas.microsoft.com/office/drawing/2014/main" id="{1C82ABE9-6BFF-4CC2-8380-C8D562A3ED4F}"/>
                </a:ext>
              </a:extLst>
            </p:cNvPr>
            <p:cNvCxnSpPr>
              <a:cxnSpLocks/>
            </p:cNvCxnSpPr>
            <p:nvPr/>
          </p:nvCxnSpPr>
          <p:spPr>
            <a:xfrm>
              <a:off x="5047311" y="5250430"/>
              <a:ext cx="734343" cy="304507"/>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9" name="直接连接符 238">
              <a:extLst>
                <a:ext uri="{FF2B5EF4-FFF2-40B4-BE49-F238E27FC236}">
                  <a16:creationId xmlns:a16="http://schemas.microsoft.com/office/drawing/2014/main" id="{6B9388D2-5331-44A4-865C-24D4B15ACE60}"/>
                </a:ext>
              </a:extLst>
            </p:cNvPr>
            <p:cNvCxnSpPr>
              <a:cxnSpLocks/>
            </p:cNvCxnSpPr>
            <p:nvPr/>
          </p:nvCxnSpPr>
          <p:spPr>
            <a:xfrm flipH="1">
              <a:off x="5047311" y="5001169"/>
              <a:ext cx="343839" cy="24926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240" name="矩形: 圆角 239">
              <a:extLst>
                <a:ext uri="{FF2B5EF4-FFF2-40B4-BE49-F238E27FC236}">
                  <a16:creationId xmlns:a16="http://schemas.microsoft.com/office/drawing/2014/main" id="{05886728-229C-4603-851E-A58AE016D311}"/>
                </a:ext>
              </a:extLst>
            </p:cNvPr>
            <p:cNvSpPr/>
            <p:nvPr/>
          </p:nvSpPr>
          <p:spPr>
            <a:xfrm>
              <a:off x="5698686" y="5526361"/>
              <a:ext cx="864040" cy="588749"/>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pic>
        <p:nvPicPr>
          <p:cNvPr id="11" name="图片 10">
            <a:extLst>
              <a:ext uri="{FF2B5EF4-FFF2-40B4-BE49-F238E27FC236}">
                <a16:creationId xmlns:a16="http://schemas.microsoft.com/office/drawing/2014/main" id="{38474719-4361-49EC-87EA-286B8FD53E17}"/>
              </a:ext>
            </a:extLst>
          </p:cNvPr>
          <p:cNvPicPr>
            <a:picLocks noChangeAspect="1"/>
          </p:cNvPicPr>
          <p:nvPr/>
        </p:nvPicPr>
        <p:blipFill>
          <a:blip r:embed="rId4"/>
          <a:stretch>
            <a:fillRect/>
          </a:stretch>
        </p:blipFill>
        <p:spPr>
          <a:xfrm>
            <a:off x="1665193" y="1588630"/>
            <a:ext cx="8677275" cy="2905139"/>
          </a:xfrm>
          <a:prstGeom prst="rect">
            <a:avLst/>
          </a:prstGeom>
        </p:spPr>
      </p:pic>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03</a:t>
            </a:r>
            <a:r>
              <a:rPr kumimoji="1" lang="zh-CN" altLang="en-US" dirty="0"/>
              <a:t> </a:t>
            </a:r>
            <a:r>
              <a:rPr kumimoji="1" lang="zh-CN" altLang="en-US" dirty="0">
                <a:cs typeface="Times New Roman" panose="02020603050405020304" pitchFamily="18" charset="0"/>
              </a:rPr>
              <a:t>开源软件漏洞的补丁识别方法</a:t>
            </a:r>
            <a:r>
              <a:rPr kumimoji="1" lang="en-US" altLang="zh-CN" dirty="0">
                <a:cs typeface="Times New Roman" panose="02020603050405020304" pitchFamily="18" charset="0"/>
              </a:rPr>
              <a:t>--</a:t>
            </a:r>
            <a:r>
              <a:rPr kumimoji="1" lang="en-US" altLang="zh-CN" sz="2400" dirty="0">
                <a:solidFill>
                  <a:schemeClr val="tx1"/>
                </a:solidFill>
                <a:latin typeface="+mn-lt"/>
                <a:ea typeface="+mn-ea"/>
                <a:cs typeface="+mn-cs"/>
              </a:rPr>
              <a:t>TRACER</a:t>
            </a:r>
            <a:r>
              <a:rPr kumimoji="1" lang="zh-CN" altLang="en-US" dirty="0">
                <a:cs typeface="Times New Roman" panose="02020603050405020304" pitchFamily="18" charset="0"/>
              </a:rPr>
              <a:t> </a:t>
            </a:r>
          </a:p>
        </p:txBody>
      </p:sp>
      <p:sp>
        <p:nvSpPr>
          <p:cNvPr id="10" name="文本占位符 1">
            <a:extLst>
              <a:ext uri="{FF2B5EF4-FFF2-40B4-BE49-F238E27FC236}">
                <a16:creationId xmlns:a16="http://schemas.microsoft.com/office/drawing/2014/main" id="{F720D020-281D-7B4C-BAD5-688D0F5A8014}"/>
              </a:ext>
            </a:extLst>
          </p:cNvPr>
          <p:cNvSpPr txBox="1">
            <a:spLocks/>
          </p:cNvSpPr>
          <p:nvPr/>
        </p:nvSpPr>
        <p:spPr>
          <a:xfrm>
            <a:off x="492122" y="1740291"/>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方法概览</a:t>
            </a:r>
          </a:p>
        </p:txBody>
      </p:sp>
      <p:sp>
        <p:nvSpPr>
          <p:cNvPr id="8" name="文本框 7">
            <a:extLst>
              <a:ext uri="{FF2B5EF4-FFF2-40B4-BE49-F238E27FC236}">
                <a16:creationId xmlns:a16="http://schemas.microsoft.com/office/drawing/2014/main" id="{08A53C9B-FBE2-4368-A1CE-8A0CDEDA9D1A}"/>
              </a:ext>
            </a:extLst>
          </p:cNvPr>
          <p:cNvSpPr txBox="1"/>
          <p:nvPr/>
        </p:nvSpPr>
        <p:spPr>
          <a:xfrm>
            <a:off x="479419" y="1253620"/>
            <a:ext cx="11456219" cy="369332"/>
          </a:xfrm>
          <a:prstGeom prst="rect">
            <a:avLst/>
          </a:prstGeom>
          <a:noFill/>
        </p:spPr>
        <p:txBody>
          <a:bodyPr wrap="square" rtlCol="0">
            <a:spAutoFit/>
          </a:bodyPr>
          <a:lstStyle/>
          <a:p>
            <a:r>
              <a:rPr lang="zh-CN" altLang="en-US" b="1" dirty="0">
                <a:solidFill>
                  <a:schemeClr val="accent1">
                    <a:lumMod val="75000"/>
                  </a:schemeClr>
                </a:solidFill>
                <a:latin typeface="微软雅黑" panose="020B0503020204020204" pitchFamily="34" charset="-122"/>
              </a:rPr>
              <a:t>核心思想</a:t>
            </a:r>
            <a:r>
              <a:rPr lang="en-US" altLang="zh-CN" b="1" dirty="0">
                <a:solidFill>
                  <a:schemeClr val="accent1">
                    <a:lumMod val="75000"/>
                  </a:schemeClr>
                </a:solidFill>
                <a:latin typeface="微软雅黑" panose="020B0503020204020204" pitchFamily="34" charset="-122"/>
              </a:rPr>
              <a:t>:</a:t>
            </a:r>
            <a:r>
              <a:rPr lang="zh-CN" altLang="en-US" b="1" dirty="0">
                <a:solidFill>
                  <a:schemeClr val="accent1">
                    <a:lumMod val="75000"/>
                  </a:schemeClr>
                </a:solidFill>
                <a:latin typeface="微软雅黑" panose="020B0503020204020204" pitchFamily="34" charset="-122"/>
              </a:rPr>
              <a:t> 漏洞补丁会在讨论和解决漏洞的、多种来源的漏洞公告、分析报告等参考链接中被频繁地提及和引用。</a:t>
            </a:r>
            <a:endParaRPr lang="en-US" altLang="zh-CN" b="1" dirty="0">
              <a:solidFill>
                <a:schemeClr val="accent1">
                  <a:lumMod val="75000"/>
                </a:schemeClr>
              </a:solidFill>
              <a:latin typeface="微软雅黑" panose="020B0503020204020204" pitchFamily="34" charset="-122"/>
            </a:endParaRPr>
          </a:p>
        </p:txBody>
      </p:sp>
      <p:cxnSp>
        <p:nvCxnSpPr>
          <p:cNvPr id="5" name="直接连接符 4">
            <a:extLst>
              <a:ext uri="{FF2B5EF4-FFF2-40B4-BE49-F238E27FC236}">
                <a16:creationId xmlns:a16="http://schemas.microsoft.com/office/drawing/2014/main" id="{71A0BD42-4CA6-4B75-A950-A283A5FD1BBD}"/>
              </a:ext>
            </a:extLst>
          </p:cNvPr>
          <p:cNvCxnSpPr>
            <a:cxnSpLocks/>
          </p:cNvCxnSpPr>
          <p:nvPr/>
        </p:nvCxnSpPr>
        <p:spPr>
          <a:xfrm flipV="1">
            <a:off x="914400" y="4451596"/>
            <a:ext cx="9944100" cy="34870"/>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17" name="图片 16">
            <a:extLst>
              <a:ext uri="{FF2B5EF4-FFF2-40B4-BE49-F238E27FC236}">
                <a16:creationId xmlns:a16="http://schemas.microsoft.com/office/drawing/2014/main" id="{0760A606-93C3-499C-B44F-656E46BC320C}"/>
              </a:ext>
            </a:extLst>
          </p:cNvPr>
          <p:cNvPicPr>
            <a:picLocks noChangeAspect="1"/>
          </p:cNvPicPr>
          <p:nvPr/>
        </p:nvPicPr>
        <p:blipFill rotWithShape="1">
          <a:blip r:embed="rId3"/>
          <a:srcRect b="11478"/>
          <a:stretch/>
        </p:blipFill>
        <p:spPr>
          <a:xfrm>
            <a:off x="2174781" y="4790973"/>
            <a:ext cx="2746888" cy="1626814"/>
          </a:xfrm>
          <a:prstGeom prst="rect">
            <a:avLst/>
          </a:prstGeom>
        </p:spPr>
      </p:pic>
      <p:grpSp>
        <p:nvGrpSpPr>
          <p:cNvPr id="228" name="组合 227">
            <a:extLst>
              <a:ext uri="{FF2B5EF4-FFF2-40B4-BE49-F238E27FC236}">
                <a16:creationId xmlns:a16="http://schemas.microsoft.com/office/drawing/2014/main" id="{A4C2648E-2A2F-4D20-ABAB-2741A02A3EAB}"/>
              </a:ext>
            </a:extLst>
          </p:cNvPr>
          <p:cNvGrpSpPr/>
          <p:nvPr/>
        </p:nvGrpSpPr>
        <p:grpSpPr>
          <a:xfrm>
            <a:off x="4772025" y="4790973"/>
            <a:ext cx="2514600" cy="1626814"/>
            <a:chOff x="4048125" y="4790973"/>
            <a:chExt cx="2514600" cy="1626814"/>
          </a:xfrm>
        </p:grpSpPr>
        <p:pic>
          <p:nvPicPr>
            <p:cNvPr id="13" name="图片 12">
              <a:extLst>
                <a:ext uri="{FF2B5EF4-FFF2-40B4-BE49-F238E27FC236}">
                  <a16:creationId xmlns:a16="http://schemas.microsoft.com/office/drawing/2014/main" id="{40606B8A-90AE-4D4F-B828-5B039B78B75D}"/>
                </a:ext>
              </a:extLst>
            </p:cNvPr>
            <p:cNvPicPr>
              <a:picLocks noChangeAspect="1"/>
            </p:cNvPicPr>
            <p:nvPr/>
          </p:nvPicPr>
          <p:blipFill rotWithShape="1">
            <a:blip r:embed="rId3"/>
            <a:srcRect l="3568" r="4888" b="11478"/>
            <a:stretch/>
          </p:blipFill>
          <p:spPr>
            <a:xfrm>
              <a:off x="4048125" y="4790973"/>
              <a:ext cx="2514600" cy="1626814"/>
            </a:xfrm>
            <a:prstGeom prst="rect">
              <a:avLst/>
            </a:prstGeom>
          </p:spPr>
        </p:pic>
        <p:cxnSp>
          <p:nvCxnSpPr>
            <p:cNvPr id="212" name="直接箭头连接符 211">
              <a:extLst>
                <a:ext uri="{FF2B5EF4-FFF2-40B4-BE49-F238E27FC236}">
                  <a16:creationId xmlns:a16="http://schemas.microsoft.com/office/drawing/2014/main" id="{48F00C3D-8CFF-41F9-BECD-A10A19B99EBC}"/>
                </a:ext>
              </a:extLst>
            </p:cNvPr>
            <p:cNvCxnSpPr>
              <a:cxnSpLocks/>
            </p:cNvCxnSpPr>
            <p:nvPr/>
          </p:nvCxnSpPr>
          <p:spPr>
            <a:xfrm>
              <a:off x="5490267" y="5001169"/>
              <a:ext cx="371475" cy="498522"/>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接箭头连接符 216">
              <a:extLst>
                <a:ext uri="{FF2B5EF4-FFF2-40B4-BE49-F238E27FC236}">
                  <a16:creationId xmlns:a16="http://schemas.microsoft.com/office/drawing/2014/main" id="{98D374E1-D76E-428F-ACBE-4FE4098F7423}"/>
                </a:ext>
              </a:extLst>
            </p:cNvPr>
            <p:cNvCxnSpPr>
              <a:cxnSpLocks/>
            </p:cNvCxnSpPr>
            <p:nvPr/>
          </p:nvCxnSpPr>
          <p:spPr>
            <a:xfrm>
              <a:off x="5047311" y="5250430"/>
              <a:ext cx="734343" cy="304507"/>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0" name="直接连接符 219">
              <a:extLst>
                <a:ext uri="{FF2B5EF4-FFF2-40B4-BE49-F238E27FC236}">
                  <a16:creationId xmlns:a16="http://schemas.microsoft.com/office/drawing/2014/main" id="{53D830DA-BD03-4D7F-BE31-FDE49B0DE249}"/>
                </a:ext>
              </a:extLst>
            </p:cNvPr>
            <p:cNvCxnSpPr>
              <a:cxnSpLocks/>
            </p:cNvCxnSpPr>
            <p:nvPr/>
          </p:nvCxnSpPr>
          <p:spPr>
            <a:xfrm flipH="1">
              <a:off x="5047311" y="5001169"/>
              <a:ext cx="343839" cy="24926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225" name="矩形: 圆角 224">
              <a:extLst>
                <a:ext uri="{FF2B5EF4-FFF2-40B4-BE49-F238E27FC236}">
                  <a16:creationId xmlns:a16="http://schemas.microsoft.com/office/drawing/2014/main" id="{6E3F67B8-4B69-4149-8CE8-D39B2B965D0C}"/>
                </a:ext>
              </a:extLst>
            </p:cNvPr>
            <p:cNvSpPr/>
            <p:nvPr/>
          </p:nvSpPr>
          <p:spPr>
            <a:xfrm>
              <a:off x="5760218" y="5526362"/>
              <a:ext cx="301549" cy="194014"/>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241" name="组合 240">
            <a:extLst>
              <a:ext uri="{FF2B5EF4-FFF2-40B4-BE49-F238E27FC236}">
                <a16:creationId xmlns:a16="http://schemas.microsoft.com/office/drawing/2014/main" id="{6FD3B188-D479-4158-B63B-4B601AE4A779}"/>
              </a:ext>
            </a:extLst>
          </p:cNvPr>
          <p:cNvGrpSpPr/>
          <p:nvPr/>
        </p:nvGrpSpPr>
        <p:grpSpPr>
          <a:xfrm>
            <a:off x="10006638" y="4825185"/>
            <a:ext cx="864041" cy="639205"/>
            <a:chOff x="5698685" y="5475905"/>
            <a:chExt cx="864041" cy="639205"/>
          </a:xfrm>
        </p:grpSpPr>
        <p:pic>
          <p:nvPicPr>
            <p:cNvPr id="242" name="图片 241">
              <a:extLst>
                <a:ext uri="{FF2B5EF4-FFF2-40B4-BE49-F238E27FC236}">
                  <a16:creationId xmlns:a16="http://schemas.microsoft.com/office/drawing/2014/main" id="{9F51B38D-39AD-4016-AFD9-349D30442190}"/>
                </a:ext>
              </a:extLst>
            </p:cNvPr>
            <p:cNvPicPr>
              <a:picLocks noChangeAspect="1"/>
            </p:cNvPicPr>
            <p:nvPr/>
          </p:nvPicPr>
          <p:blipFill rotWithShape="1">
            <a:blip r:embed="rId3"/>
            <a:srcRect l="63657" t="37270" r="4888" b="27948"/>
            <a:stretch/>
          </p:blipFill>
          <p:spPr>
            <a:xfrm>
              <a:off x="5698685" y="5475905"/>
              <a:ext cx="864039" cy="639205"/>
            </a:xfrm>
            <a:prstGeom prst="rect">
              <a:avLst/>
            </a:prstGeom>
          </p:spPr>
        </p:pic>
        <p:sp>
          <p:nvSpPr>
            <p:cNvPr id="246" name="矩形: 圆角 245">
              <a:extLst>
                <a:ext uri="{FF2B5EF4-FFF2-40B4-BE49-F238E27FC236}">
                  <a16:creationId xmlns:a16="http://schemas.microsoft.com/office/drawing/2014/main" id="{19EE6012-CB4D-45C4-8AFA-0AC924AFF66C}"/>
                </a:ext>
              </a:extLst>
            </p:cNvPr>
            <p:cNvSpPr/>
            <p:nvPr/>
          </p:nvSpPr>
          <p:spPr>
            <a:xfrm>
              <a:off x="5698686" y="5526361"/>
              <a:ext cx="864040" cy="588749"/>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cxnSp>
        <p:nvCxnSpPr>
          <p:cNvPr id="247" name="Straight Arrow Connector 16">
            <a:extLst>
              <a:ext uri="{FF2B5EF4-FFF2-40B4-BE49-F238E27FC236}">
                <a16:creationId xmlns:a16="http://schemas.microsoft.com/office/drawing/2014/main" id="{A077F48B-1120-4C97-AE8C-611B101849CB}"/>
              </a:ext>
            </a:extLst>
          </p:cNvPr>
          <p:cNvCxnSpPr>
            <a:cxnSpLocks/>
          </p:cNvCxnSpPr>
          <p:nvPr/>
        </p:nvCxnSpPr>
        <p:spPr>
          <a:xfrm>
            <a:off x="9306398" y="5019254"/>
            <a:ext cx="467647" cy="0"/>
          </a:xfrm>
          <a:prstGeom prst="straightConnector1">
            <a:avLst/>
          </a:prstGeom>
          <a:ln w="6350">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248" name="Round Diagonal Corner Rectangle 3">
            <a:extLst>
              <a:ext uri="{FF2B5EF4-FFF2-40B4-BE49-F238E27FC236}">
                <a16:creationId xmlns:a16="http://schemas.microsoft.com/office/drawing/2014/main" id="{D11B4435-C050-43B0-BA44-341997B0E058}"/>
              </a:ext>
            </a:extLst>
          </p:cNvPr>
          <p:cNvSpPr/>
          <p:nvPr/>
        </p:nvSpPr>
        <p:spPr>
          <a:xfrm>
            <a:off x="1724625" y="4971146"/>
            <a:ext cx="702078" cy="262873"/>
          </a:xfrm>
          <a:prstGeom prst="round2Diag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700" dirty="0">
                <a:solidFill>
                  <a:schemeClr val="tx1"/>
                </a:solidFill>
              </a:rPr>
              <a:t>CVE-2017-11428</a:t>
            </a:r>
            <a:endParaRPr lang="en-US" sz="1050" dirty="0">
              <a:solidFill>
                <a:schemeClr val="tx1"/>
              </a:solidFill>
            </a:endParaRPr>
          </a:p>
        </p:txBody>
      </p:sp>
      <p:cxnSp>
        <p:nvCxnSpPr>
          <p:cNvPr id="249" name="Straight Arrow Connector 16">
            <a:extLst>
              <a:ext uri="{FF2B5EF4-FFF2-40B4-BE49-F238E27FC236}">
                <a16:creationId xmlns:a16="http://schemas.microsoft.com/office/drawing/2014/main" id="{3879D5C5-F1F6-4E1C-85F0-4C9D7E5D8AD4}"/>
              </a:ext>
            </a:extLst>
          </p:cNvPr>
          <p:cNvCxnSpPr>
            <a:cxnSpLocks/>
          </p:cNvCxnSpPr>
          <p:nvPr/>
        </p:nvCxnSpPr>
        <p:spPr>
          <a:xfrm>
            <a:off x="2526284" y="5044897"/>
            <a:ext cx="467647" cy="0"/>
          </a:xfrm>
          <a:prstGeom prst="straightConnector1">
            <a:avLst/>
          </a:prstGeom>
          <a:ln w="6350">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250" name="Straight Arrow Connector 16">
            <a:extLst>
              <a:ext uri="{FF2B5EF4-FFF2-40B4-BE49-F238E27FC236}">
                <a16:creationId xmlns:a16="http://schemas.microsoft.com/office/drawing/2014/main" id="{7F7A6BED-2D8B-430D-B432-2C9F7B3CF4DB}"/>
              </a:ext>
            </a:extLst>
          </p:cNvPr>
          <p:cNvCxnSpPr>
            <a:cxnSpLocks/>
          </p:cNvCxnSpPr>
          <p:nvPr/>
        </p:nvCxnSpPr>
        <p:spPr>
          <a:xfrm>
            <a:off x="4638078" y="5026330"/>
            <a:ext cx="467647" cy="0"/>
          </a:xfrm>
          <a:prstGeom prst="straightConnector1">
            <a:avLst/>
          </a:prstGeom>
          <a:ln w="6350">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251" name="Straight Arrow Connector 16">
            <a:extLst>
              <a:ext uri="{FF2B5EF4-FFF2-40B4-BE49-F238E27FC236}">
                <a16:creationId xmlns:a16="http://schemas.microsoft.com/office/drawing/2014/main" id="{D175D92A-C4AD-4830-9EE7-9548FEAF4350}"/>
              </a:ext>
            </a:extLst>
          </p:cNvPr>
          <p:cNvCxnSpPr>
            <a:cxnSpLocks/>
          </p:cNvCxnSpPr>
          <p:nvPr/>
        </p:nvCxnSpPr>
        <p:spPr>
          <a:xfrm>
            <a:off x="6917309" y="5019254"/>
            <a:ext cx="467647" cy="0"/>
          </a:xfrm>
          <a:prstGeom prst="straightConnector1">
            <a:avLst/>
          </a:prstGeom>
          <a:ln w="6350">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28" name="文本占位符 1">
            <a:extLst>
              <a:ext uri="{FF2B5EF4-FFF2-40B4-BE49-F238E27FC236}">
                <a16:creationId xmlns:a16="http://schemas.microsoft.com/office/drawing/2014/main" id="{2C86B4AE-EBB2-489A-9C0D-D4CA0E87A894}"/>
              </a:ext>
            </a:extLst>
          </p:cNvPr>
          <p:cNvSpPr txBox="1">
            <a:spLocks/>
          </p:cNvSpPr>
          <p:nvPr/>
        </p:nvSpPr>
        <p:spPr>
          <a:xfrm>
            <a:off x="485139" y="4596933"/>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样例展示</a:t>
            </a:r>
          </a:p>
        </p:txBody>
      </p:sp>
    </p:spTree>
    <p:extLst>
      <p:ext uri="{BB962C8B-B14F-4D97-AF65-F5344CB8AC3E}">
        <p14:creationId xmlns:p14="http://schemas.microsoft.com/office/powerpoint/2010/main" val="31329300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03</a:t>
            </a:r>
            <a:r>
              <a:rPr kumimoji="1" lang="zh-CN" altLang="en-US" dirty="0"/>
              <a:t> </a:t>
            </a:r>
            <a:r>
              <a:rPr kumimoji="1" lang="zh-CN" altLang="en-US" dirty="0">
                <a:cs typeface="Times New Roman" panose="02020603050405020304" pitchFamily="18" charset="0"/>
              </a:rPr>
              <a:t>开源软件漏洞的补丁识别方法 </a:t>
            </a:r>
            <a:r>
              <a:rPr kumimoji="1" lang="en-US" altLang="zh-CN" dirty="0">
                <a:cs typeface="Times New Roman" panose="02020603050405020304" pitchFamily="18" charset="0"/>
              </a:rPr>
              <a:t>&gt; 3.1</a:t>
            </a:r>
            <a:r>
              <a:rPr kumimoji="1" lang="zh-CN" altLang="en-US" dirty="0">
                <a:cs typeface="Times New Roman" panose="02020603050405020304" pitchFamily="18" charset="0"/>
              </a:rPr>
              <a:t> 参考链接网络构建</a:t>
            </a:r>
            <a:endParaRPr kumimoji="1" lang="zh-CN" altLang="en-US" sz="1800" dirty="0"/>
          </a:p>
        </p:txBody>
      </p:sp>
      <p:pic>
        <p:nvPicPr>
          <p:cNvPr id="7" name="图片 6">
            <a:extLst>
              <a:ext uri="{FF2B5EF4-FFF2-40B4-BE49-F238E27FC236}">
                <a16:creationId xmlns:a16="http://schemas.microsoft.com/office/drawing/2014/main" id="{A3652B28-B332-D947-BDA6-DE8F1FFC941B}"/>
              </a:ext>
            </a:extLst>
          </p:cNvPr>
          <p:cNvPicPr>
            <a:picLocks noChangeAspect="1"/>
          </p:cNvPicPr>
          <p:nvPr/>
        </p:nvPicPr>
        <p:blipFill rotWithShape="1">
          <a:blip r:embed="rId3"/>
          <a:srcRect t="4349" r="57818" b="11289"/>
          <a:stretch/>
        </p:blipFill>
        <p:spPr>
          <a:xfrm>
            <a:off x="322289" y="1544795"/>
            <a:ext cx="4329216" cy="4504729"/>
          </a:xfrm>
          <a:prstGeom prst="rect">
            <a:avLst/>
          </a:prstGeom>
        </p:spPr>
      </p:pic>
      <p:pic>
        <p:nvPicPr>
          <p:cNvPr id="4" name="图片 3">
            <a:extLst>
              <a:ext uri="{FF2B5EF4-FFF2-40B4-BE49-F238E27FC236}">
                <a16:creationId xmlns:a16="http://schemas.microsoft.com/office/drawing/2014/main" id="{14EE8DE9-7253-5549-A018-683989BD989F}"/>
              </a:ext>
            </a:extLst>
          </p:cNvPr>
          <p:cNvPicPr>
            <a:picLocks noChangeAspect="1"/>
          </p:cNvPicPr>
          <p:nvPr/>
        </p:nvPicPr>
        <p:blipFill>
          <a:blip r:embed="rId4"/>
          <a:stretch>
            <a:fillRect/>
          </a:stretch>
        </p:blipFill>
        <p:spPr>
          <a:xfrm>
            <a:off x="5334142" y="1783373"/>
            <a:ext cx="6376594" cy="4266151"/>
          </a:xfrm>
          <a:prstGeom prst="rect">
            <a:avLst/>
          </a:prstGeom>
        </p:spPr>
      </p:pic>
    </p:spTree>
    <p:extLst>
      <p:ext uri="{BB962C8B-B14F-4D97-AF65-F5344CB8AC3E}">
        <p14:creationId xmlns:p14="http://schemas.microsoft.com/office/powerpoint/2010/main" val="22837305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6013805-B110-6647-A48C-BA3E08FBBAC2}"/>
              </a:ext>
            </a:extLst>
          </p:cNvPr>
          <p:cNvPicPr>
            <a:picLocks noChangeAspect="1"/>
          </p:cNvPicPr>
          <p:nvPr/>
        </p:nvPicPr>
        <p:blipFill>
          <a:blip r:embed="rId3"/>
          <a:stretch>
            <a:fillRect/>
          </a:stretch>
        </p:blipFill>
        <p:spPr>
          <a:xfrm>
            <a:off x="-1" y="1510657"/>
            <a:ext cx="6898105" cy="4615059"/>
          </a:xfrm>
          <a:prstGeom prst="rect">
            <a:avLst/>
          </a:prstGeom>
        </p:spPr>
      </p:pic>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03</a:t>
            </a:r>
            <a:r>
              <a:rPr kumimoji="1" lang="zh-CN" altLang="en-US" dirty="0"/>
              <a:t> </a:t>
            </a:r>
            <a:r>
              <a:rPr kumimoji="1" lang="zh-CN" altLang="en-US" dirty="0">
                <a:cs typeface="Times New Roman" panose="02020603050405020304" pitchFamily="18" charset="0"/>
              </a:rPr>
              <a:t>开源软件漏洞的补丁识别方法 </a:t>
            </a:r>
            <a:r>
              <a:rPr kumimoji="1" lang="en-US" altLang="zh-CN" dirty="0">
                <a:cs typeface="Times New Roman" panose="02020603050405020304" pitchFamily="18" charset="0"/>
              </a:rPr>
              <a:t>&gt; 3.2</a:t>
            </a:r>
            <a:r>
              <a:rPr kumimoji="1" lang="zh-CN" altLang="en-US" dirty="0">
                <a:cs typeface="Times New Roman" panose="02020603050405020304" pitchFamily="18" charset="0"/>
              </a:rPr>
              <a:t> 补丁选择</a:t>
            </a:r>
            <a:endParaRPr kumimoji="1" lang="zh-CN" altLang="en-US" sz="1800" dirty="0"/>
          </a:p>
        </p:txBody>
      </p:sp>
      <p:sp>
        <p:nvSpPr>
          <p:cNvPr id="10" name="文本框 9">
            <a:extLst>
              <a:ext uri="{FF2B5EF4-FFF2-40B4-BE49-F238E27FC236}">
                <a16:creationId xmlns:a16="http://schemas.microsoft.com/office/drawing/2014/main" id="{42488452-7E58-204C-8CDA-E1FAEB707F49}"/>
              </a:ext>
            </a:extLst>
          </p:cNvPr>
          <p:cNvSpPr txBox="1"/>
          <p:nvPr/>
        </p:nvSpPr>
        <p:spPr>
          <a:xfrm>
            <a:off x="6567055" y="2539333"/>
            <a:ext cx="5337138" cy="2308324"/>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基于置信度的补丁选择方法</a:t>
            </a:r>
            <a:endParaRPr lang="en-US" altLang="zh-CN" dirty="0"/>
          </a:p>
          <a:p>
            <a:pPr marL="742939" lvl="1" indent="-285750">
              <a:buFont typeface="Arial" panose="020B0604020202020204" pitchFamily="34" charset="0"/>
              <a:buChar char="•"/>
            </a:pPr>
            <a:r>
              <a:rPr lang="en" altLang="zh-CN" dirty="0"/>
              <a:t>NVD </a:t>
            </a:r>
            <a:r>
              <a:rPr lang="zh-CN" altLang="en-US" dirty="0"/>
              <a:t>直接引用的补丁节点 </a:t>
            </a:r>
            <a:endParaRPr lang="en-US" altLang="zh-CN" dirty="0"/>
          </a:p>
          <a:p>
            <a:pPr marL="742939" lvl="1" indent="-285750">
              <a:buFont typeface="Arial" panose="020B0604020202020204" pitchFamily="34" charset="0"/>
              <a:buChar char="•"/>
            </a:pPr>
            <a:r>
              <a:rPr lang="zh-CN" altLang="en-US" dirty="0"/>
              <a:t>从 </a:t>
            </a:r>
            <a:r>
              <a:rPr lang="en" altLang="zh-CN" dirty="0"/>
              <a:t>GitHub </a:t>
            </a:r>
            <a:r>
              <a:rPr lang="zh-CN" altLang="en-US" dirty="0"/>
              <a:t>直接搜索出的补丁节点</a:t>
            </a:r>
            <a:endParaRPr lang="en-US" altLang="zh-CN" dirty="0"/>
          </a:p>
          <a:p>
            <a:pPr marL="285750" indent="-285750">
              <a:buFont typeface="Arial" panose="020B0604020202020204" pitchFamily="34" charset="0"/>
              <a:buChar char="•"/>
            </a:pPr>
            <a:r>
              <a:rPr lang="zh-CN" altLang="en-US" dirty="0"/>
              <a:t>基于连通度的补丁选择方法 </a:t>
            </a:r>
            <a:endParaRPr lang="en-US" altLang="zh-CN" dirty="0"/>
          </a:p>
          <a:p>
            <a:pPr marL="742939" lvl="1" indent="-285750">
              <a:buFont typeface="Arial" panose="020B0604020202020204" pitchFamily="34" charset="0"/>
              <a:buChar char="•"/>
            </a:pPr>
            <a:r>
              <a:rPr lang="zh-CN" altLang="en-US" dirty="0"/>
              <a:t>路径数，从根节点到补丁节点的路径越多，补丁节点与根节点的连通性就越高。</a:t>
            </a:r>
            <a:endParaRPr lang="en-US" altLang="zh-CN" dirty="0"/>
          </a:p>
          <a:p>
            <a:pPr marL="742939" lvl="1" indent="-285750">
              <a:buFont typeface="Arial" panose="020B0604020202020204" pitchFamily="34" charset="0"/>
              <a:buChar char="•"/>
            </a:pPr>
            <a:r>
              <a:rPr lang="zh-CN" altLang="en-US" dirty="0"/>
              <a:t>路径长度，从根节点到补丁节点的路径越短，补丁节点到根节点的连通性就越高。 </a:t>
            </a:r>
          </a:p>
        </p:txBody>
      </p:sp>
      <p:cxnSp>
        <p:nvCxnSpPr>
          <p:cNvPr id="9" name="直线箭头连接符 8">
            <a:extLst>
              <a:ext uri="{FF2B5EF4-FFF2-40B4-BE49-F238E27FC236}">
                <a16:creationId xmlns:a16="http://schemas.microsoft.com/office/drawing/2014/main" id="{6D7FB795-D711-9345-A6ED-3B878AF12C4A}"/>
              </a:ext>
            </a:extLst>
          </p:cNvPr>
          <p:cNvCxnSpPr>
            <a:cxnSpLocks/>
          </p:cNvCxnSpPr>
          <p:nvPr/>
        </p:nvCxnSpPr>
        <p:spPr>
          <a:xfrm flipH="1">
            <a:off x="5780025" y="3536371"/>
            <a:ext cx="787030" cy="0"/>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3CE3C719-39DB-CC4D-B079-B7C0536A38ED}"/>
              </a:ext>
            </a:extLst>
          </p:cNvPr>
          <p:cNvSpPr/>
          <p:nvPr/>
        </p:nvSpPr>
        <p:spPr>
          <a:xfrm>
            <a:off x="4322619" y="3169226"/>
            <a:ext cx="1302327" cy="734291"/>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1544331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6013805-B110-6647-A48C-BA3E08FBBAC2}"/>
              </a:ext>
            </a:extLst>
          </p:cNvPr>
          <p:cNvPicPr>
            <a:picLocks noChangeAspect="1"/>
          </p:cNvPicPr>
          <p:nvPr/>
        </p:nvPicPr>
        <p:blipFill>
          <a:blip r:embed="rId3"/>
          <a:stretch>
            <a:fillRect/>
          </a:stretch>
        </p:blipFill>
        <p:spPr>
          <a:xfrm>
            <a:off x="-1" y="1510657"/>
            <a:ext cx="6898105" cy="4615059"/>
          </a:xfrm>
          <a:prstGeom prst="rect">
            <a:avLst/>
          </a:prstGeom>
        </p:spPr>
      </p:pic>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03</a:t>
            </a:r>
            <a:r>
              <a:rPr kumimoji="1" lang="zh-CN" altLang="en-US" dirty="0"/>
              <a:t> </a:t>
            </a:r>
            <a:r>
              <a:rPr kumimoji="1" lang="zh-CN" altLang="en-US" dirty="0">
                <a:cs typeface="Times New Roman" panose="02020603050405020304" pitchFamily="18" charset="0"/>
              </a:rPr>
              <a:t>开源软件漏洞的补丁识别方法 </a:t>
            </a:r>
            <a:r>
              <a:rPr kumimoji="1" lang="en-US" altLang="zh-CN" dirty="0">
                <a:cs typeface="Times New Roman" panose="02020603050405020304" pitchFamily="18" charset="0"/>
              </a:rPr>
              <a:t>&gt; 3.3</a:t>
            </a:r>
            <a:r>
              <a:rPr kumimoji="1" lang="zh-CN" altLang="en-US" dirty="0">
                <a:cs typeface="Times New Roman" panose="02020603050405020304" pitchFamily="18" charset="0"/>
              </a:rPr>
              <a:t> 补丁扩增</a:t>
            </a:r>
            <a:endParaRPr kumimoji="1" lang="zh-CN" altLang="en-US" sz="1800" dirty="0"/>
          </a:p>
        </p:txBody>
      </p:sp>
      <p:sp>
        <p:nvSpPr>
          <p:cNvPr id="10" name="文本框 9">
            <a:extLst>
              <a:ext uri="{FF2B5EF4-FFF2-40B4-BE49-F238E27FC236}">
                <a16:creationId xmlns:a16="http://schemas.microsoft.com/office/drawing/2014/main" id="{42488452-7E58-204C-8CDA-E1FAEB707F49}"/>
              </a:ext>
            </a:extLst>
          </p:cNvPr>
          <p:cNvSpPr txBox="1"/>
          <p:nvPr/>
        </p:nvSpPr>
        <p:spPr>
          <a:xfrm>
            <a:off x="6898104" y="3179618"/>
            <a:ext cx="5337138" cy="1477328"/>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基于选定补丁，检索其他分支上的相关提交。</a:t>
            </a:r>
            <a:endParaRPr lang="en-US" altLang="zh-CN" dirty="0"/>
          </a:p>
          <a:p>
            <a:pPr marL="742939" lvl="1" indent="-285750">
              <a:buFont typeface="Arial" panose="020B0604020202020204" pitchFamily="34" charset="0"/>
              <a:buChar char="•"/>
            </a:pPr>
            <a:r>
              <a:rPr lang="zh-CN" altLang="en-US" dirty="0"/>
              <a:t>提交信息</a:t>
            </a:r>
            <a:r>
              <a:rPr lang="en-US" altLang="zh-CN" dirty="0"/>
              <a:t>(</a:t>
            </a:r>
            <a:r>
              <a:rPr lang="en" altLang="zh-CN" dirty="0"/>
              <a:t>Commit Message)</a:t>
            </a:r>
            <a:r>
              <a:rPr lang="zh-CN" altLang="en-US" dirty="0"/>
              <a:t>与已选补丁的提交消息相同或是包含关系。</a:t>
            </a:r>
            <a:endParaRPr lang="en-US" altLang="zh-CN" dirty="0"/>
          </a:p>
          <a:p>
            <a:pPr marL="742939" lvl="1" indent="-285750">
              <a:buFont typeface="Arial" panose="020B0604020202020204" pitchFamily="34" charset="0"/>
              <a:buChar char="•"/>
            </a:pPr>
            <a:r>
              <a:rPr lang="zh-CN" altLang="en-US" dirty="0"/>
              <a:t>提交消息包含 </a:t>
            </a:r>
            <a:r>
              <a:rPr lang="en" altLang="zh-CN" dirty="0"/>
              <a:t>CVE ID</a:t>
            </a:r>
            <a:r>
              <a:rPr lang="zh-CN" altLang="en" dirty="0"/>
              <a:t>、</a:t>
            </a:r>
            <a:r>
              <a:rPr lang="en" altLang="zh-CN" dirty="0"/>
              <a:t>Advisory ID </a:t>
            </a:r>
            <a:r>
              <a:rPr lang="zh-CN" altLang="en-US" dirty="0"/>
              <a:t>或 </a:t>
            </a:r>
            <a:r>
              <a:rPr lang="en" altLang="zh-CN" dirty="0"/>
              <a:t>Issue ID </a:t>
            </a:r>
          </a:p>
        </p:txBody>
      </p:sp>
      <p:cxnSp>
        <p:nvCxnSpPr>
          <p:cNvPr id="9" name="直线箭头连接符 8">
            <a:extLst>
              <a:ext uri="{FF2B5EF4-FFF2-40B4-BE49-F238E27FC236}">
                <a16:creationId xmlns:a16="http://schemas.microsoft.com/office/drawing/2014/main" id="{6D7FB795-D711-9345-A6ED-3B878AF12C4A}"/>
              </a:ext>
            </a:extLst>
          </p:cNvPr>
          <p:cNvCxnSpPr>
            <a:cxnSpLocks/>
          </p:cNvCxnSpPr>
          <p:nvPr/>
        </p:nvCxnSpPr>
        <p:spPr>
          <a:xfrm flipH="1">
            <a:off x="5935105" y="3616036"/>
            <a:ext cx="962999" cy="297873"/>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3CE3C719-39DB-CC4D-B079-B7C0536A38ED}"/>
              </a:ext>
            </a:extLst>
          </p:cNvPr>
          <p:cNvSpPr/>
          <p:nvPr/>
        </p:nvSpPr>
        <p:spPr>
          <a:xfrm>
            <a:off x="4239491" y="4003964"/>
            <a:ext cx="2327564" cy="755073"/>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6249753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a:xfrm>
            <a:off x="3537741" y="2242484"/>
            <a:ext cx="4996659" cy="2373032"/>
          </a:xfrm>
        </p:spPr>
        <p:txBody>
          <a:bodyPr/>
          <a:lstStyle/>
          <a:p>
            <a:r>
              <a:rPr lang="zh-CN" altLang="en-US" sz="4800" dirty="0"/>
              <a:t>实验评估</a:t>
            </a:r>
            <a:endParaRPr kumimoji="1" lang="zh-CN" altLang="en-US" sz="4800" dirty="0">
              <a:latin typeface="+mj-lt"/>
              <a:cs typeface="Times New Roman" panose="02020603050405020304" pitchFamily="18" charset="0"/>
            </a:endParaRPr>
          </a:p>
          <a:p>
            <a:endParaRPr kumimoji="1" lang="zh-CN" altLang="en-US" sz="4800" dirty="0">
              <a:latin typeface="+mj-lt"/>
              <a:cs typeface="Times New Roman" panose="02020603050405020304" pitchFamily="18" charset="0"/>
            </a:endParaRPr>
          </a:p>
        </p:txBody>
      </p:sp>
    </p:spTree>
    <p:extLst>
      <p:ext uri="{BB962C8B-B14F-4D97-AF65-F5344CB8AC3E}">
        <p14:creationId xmlns:p14="http://schemas.microsoft.com/office/powerpoint/2010/main" val="270254365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04</a:t>
            </a:r>
            <a:r>
              <a:rPr kumimoji="1" lang="zh-CN" altLang="en-US" dirty="0"/>
              <a:t> </a:t>
            </a:r>
            <a:r>
              <a:rPr kumimoji="1" lang="zh-CN" altLang="en-US" dirty="0">
                <a:cs typeface="Times New Roman" panose="02020603050405020304" pitchFamily="18" charset="0"/>
              </a:rPr>
              <a:t>实验评估 </a:t>
            </a:r>
            <a:r>
              <a:rPr kumimoji="1" lang="en-US" altLang="zh-CN" dirty="0">
                <a:cs typeface="Times New Roman" panose="02020603050405020304" pitchFamily="18" charset="0"/>
              </a:rPr>
              <a:t>&gt; 4.1 </a:t>
            </a:r>
            <a:r>
              <a:rPr kumimoji="1" lang="zh-CN" altLang="en-US" dirty="0">
                <a:cs typeface="Times New Roman" panose="02020603050405020304" pitchFamily="18" charset="0"/>
              </a:rPr>
              <a:t>实验问题设计</a:t>
            </a:r>
            <a:endParaRPr kumimoji="1" lang="zh-CN" altLang="en-US" sz="1800" dirty="0"/>
          </a:p>
        </p:txBody>
      </p:sp>
      <p:sp>
        <p:nvSpPr>
          <p:cNvPr id="10" name="文本占位符 1">
            <a:extLst>
              <a:ext uri="{FF2B5EF4-FFF2-40B4-BE49-F238E27FC236}">
                <a16:creationId xmlns:a16="http://schemas.microsoft.com/office/drawing/2014/main" id="{F720D020-281D-7B4C-BAD5-688D0F5A8014}"/>
              </a:ext>
            </a:extLst>
          </p:cNvPr>
          <p:cNvSpPr txBox="1">
            <a:spLocks/>
          </p:cNvSpPr>
          <p:nvPr/>
        </p:nvSpPr>
        <p:spPr>
          <a:xfrm>
            <a:off x="5955626" y="2319612"/>
            <a:ext cx="1433974" cy="43075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评估指标</a:t>
            </a:r>
          </a:p>
        </p:txBody>
      </p:sp>
      <p:sp>
        <p:nvSpPr>
          <p:cNvPr id="11" name="文本占位符 1">
            <a:extLst>
              <a:ext uri="{FF2B5EF4-FFF2-40B4-BE49-F238E27FC236}">
                <a16:creationId xmlns:a16="http://schemas.microsoft.com/office/drawing/2014/main" id="{E0F36F36-40E3-E246-AA6B-993B1AFF61C2}"/>
              </a:ext>
            </a:extLst>
          </p:cNvPr>
          <p:cNvSpPr txBox="1">
            <a:spLocks/>
          </p:cNvSpPr>
          <p:nvPr/>
        </p:nvSpPr>
        <p:spPr>
          <a:xfrm>
            <a:off x="1775297" y="2319612"/>
            <a:ext cx="2153463"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实验问题</a:t>
            </a:r>
          </a:p>
        </p:txBody>
      </p:sp>
      <p:sp>
        <p:nvSpPr>
          <p:cNvPr id="13" name="文本框 12">
            <a:extLst>
              <a:ext uri="{FF2B5EF4-FFF2-40B4-BE49-F238E27FC236}">
                <a16:creationId xmlns:a16="http://schemas.microsoft.com/office/drawing/2014/main" id="{BEA32C62-B30F-E64D-8BDE-43ED374772AD}"/>
              </a:ext>
            </a:extLst>
          </p:cNvPr>
          <p:cNvSpPr txBox="1"/>
          <p:nvPr/>
        </p:nvSpPr>
        <p:spPr>
          <a:xfrm>
            <a:off x="2193967" y="2751846"/>
            <a:ext cx="2764195" cy="1477328"/>
          </a:xfrm>
          <a:prstGeom prst="rect">
            <a:avLst/>
          </a:prstGeom>
          <a:noFill/>
        </p:spPr>
        <p:txBody>
          <a:bodyPr wrap="square" rtlCol="0">
            <a:spAutoFit/>
          </a:bodyPr>
          <a:lstStyle/>
          <a:p>
            <a:pPr marL="285750" indent="-285750">
              <a:buFont typeface="Arial" panose="020B0604020202020204" pitchFamily="34" charset="0"/>
              <a:buChar char="•"/>
            </a:pPr>
            <a:r>
              <a:rPr lang="en" altLang="zh-CN" dirty="0"/>
              <a:t>RQ6</a:t>
            </a:r>
            <a:r>
              <a:rPr lang="zh-CN" altLang="en-US" dirty="0"/>
              <a:t> 准确性评估</a:t>
            </a:r>
            <a:endParaRPr lang="en-US" altLang="zh-CN" dirty="0">
              <a:latin typeface="微软雅黑" panose="020B0503020204020204" pitchFamily="34" charset="-122"/>
            </a:endParaRPr>
          </a:p>
          <a:p>
            <a:pPr marL="285750" indent="-285750">
              <a:buFont typeface="Arial" panose="020B0604020202020204" pitchFamily="34" charset="0"/>
              <a:buChar char="•"/>
            </a:pPr>
            <a:r>
              <a:rPr lang="en" altLang="zh-CN" dirty="0"/>
              <a:t>RQ7</a:t>
            </a:r>
            <a:r>
              <a:rPr lang="zh-CN" altLang="en-US" dirty="0"/>
              <a:t> 削弱性分析</a:t>
            </a:r>
            <a:endParaRPr lang="en-US" altLang="zh-CN" dirty="0"/>
          </a:p>
          <a:p>
            <a:pPr marL="285750" indent="-285750">
              <a:buFont typeface="Arial" panose="020B0604020202020204" pitchFamily="34" charset="0"/>
              <a:buChar char="•"/>
            </a:pPr>
            <a:r>
              <a:rPr lang="en" altLang="zh-CN" dirty="0"/>
              <a:t>RQ8</a:t>
            </a:r>
            <a:r>
              <a:rPr lang="zh-CN" altLang="en-US" dirty="0"/>
              <a:t> 敏感度分析</a:t>
            </a:r>
            <a:endParaRPr lang="en-US" altLang="zh-CN" dirty="0"/>
          </a:p>
          <a:p>
            <a:pPr marL="285750" indent="-285750">
              <a:buFont typeface="Arial" panose="020B0604020202020204" pitchFamily="34" charset="0"/>
              <a:buChar char="•"/>
            </a:pPr>
            <a:r>
              <a:rPr lang="en" altLang="zh-CN" dirty="0"/>
              <a:t>RQ9</a:t>
            </a:r>
            <a:r>
              <a:rPr lang="zh-CN" altLang="en-US" dirty="0"/>
              <a:t> 通用性分析</a:t>
            </a:r>
            <a:endParaRPr lang="en-US" altLang="zh-CN" dirty="0"/>
          </a:p>
          <a:p>
            <a:pPr marL="285750" indent="-285750">
              <a:buFont typeface="Arial" panose="020B0604020202020204" pitchFamily="34" charset="0"/>
              <a:buChar char="•"/>
            </a:pPr>
            <a:r>
              <a:rPr lang="en" altLang="zh-CN" dirty="0"/>
              <a:t>RQ10</a:t>
            </a:r>
            <a:r>
              <a:rPr lang="zh-CN" altLang="en-US" dirty="0"/>
              <a:t> 实用性分析</a:t>
            </a:r>
          </a:p>
        </p:txBody>
      </p:sp>
      <p:sp>
        <p:nvSpPr>
          <p:cNvPr id="14" name="文本框 13">
            <a:extLst>
              <a:ext uri="{FF2B5EF4-FFF2-40B4-BE49-F238E27FC236}">
                <a16:creationId xmlns:a16="http://schemas.microsoft.com/office/drawing/2014/main" id="{1454912D-9C99-1B44-9D2F-BF3F12F2C1E7}"/>
              </a:ext>
            </a:extLst>
          </p:cNvPr>
          <p:cNvSpPr txBox="1"/>
          <p:nvPr/>
        </p:nvSpPr>
        <p:spPr>
          <a:xfrm>
            <a:off x="6516469" y="2759012"/>
            <a:ext cx="2401543" cy="1200329"/>
          </a:xfrm>
          <a:prstGeom prst="rect">
            <a:avLst/>
          </a:prstGeom>
          <a:noFill/>
        </p:spPr>
        <p:txBody>
          <a:bodyPr wrap="square" rtlCol="0">
            <a:spAutoFit/>
          </a:bodyPr>
          <a:lstStyle/>
          <a:p>
            <a:pPr marL="285750" indent="-285750">
              <a:buFont typeface="Arial" panose="020B0604020202020204" pitchFamily="34" charset="0"/>
              <a:buChar char="•"/>
            </a:pPr>
            <a:r>
              <a:rPr lang="en" altLang="zh-CN" dirty="0"/>
              <a:t>Coverage(</a:t>
            </a:r>
            <a:r>
              <a:rPr lang="zh-CN" altLang="en-US" dirty="0"/>
              <a:t>覆盖率</a:t>
            </a:r>
            <a:r>
              <a:rPr lang="en-US" altLang="zh-CN" dirty="0"/>
              <a:t>)</a:t>
            </a:r>
          </a:p>
          <a:p>
            <a:pPr marL="285750" indent="-285750">
              <a:buFont typeface="Arial" panose="020B0604020202020204" pitchFamily="34" charset="0"/>
              <a:buChar char="•"/>
            </a:pPr>
            <a:r>
              <a:rPr lang="en" altLang="zh-CN" dirty="0"/>
              <a:t>Precision(</a:t>
            </a:r>
            <a:r>
              <a:rPr lang="zh-CN" altLang="en-US" dirty="0"/>
              <a:t>精确率</a:t>
            </a:r>
            <a:r>
              <a:rPr lang="en-US" altLang="zh-CN" dirty="0"/>
              <a:t>)</a:t>
            </a:r>
          </a:p>
          <a:p>
            <a:pPr marL="285750" indent="-285750">
              <a:buFont typeface="Arial" panose="020B0604020202020204" pitchFamily="34" charset="0"/>
              <a:buChar char="•"/>
            </a:pPr>
            <a:r>
              <a:rPr lang="en" altLang="zh-CN" dirty="0"/>
              <a:t>Recall(</a:t>
            </a:r>
            <a:r>
              <a:rPr lang="zh-CN" altLang="en-US" dirty="0"/>
              <a:t>召回率</a:t>
            </a:r>
            <a:r>
              <a:rPr lang="en-US" altLang="zh-CN" dirty="0"/>
              <a:t>)</a:t>
            </a:r>
            <a:r>
              <a:rPr lang="zh-CN" altLang="en-US" dirty="0"/>
              <a:t> </a:t>
            </a:r>
            <a:endParaRPr lang="en-US" altLang="zh-CN" dirty="0"/>
          </a:p>
          <a:p>
            <a:pPr marL="285750" indent="-285750">
              <a:buFont typeface="Arial" panose="020B0604020202020204" pitchFamily="34" charset="0"/>
              <a:buChar char="•"/>
            </a:pPr>
            <a:r>
              <a:rPr lang="en" altLang="zh-CN" dirty="0"/>
              <a:t>F1-Score(F1 </a:t>
            </a:r>
            <a:r>
              <a:rPr lang="zh-CN" altLang="en-US" dirty="0"/>
              <a:t>值</a:t>
            </a:r>
            <a:r>
              <a:rPr lang="en-US" altLang="zh-CN" dirty="0"/>
              <a:t>) </a:t>
            </a:r>
            <a:endParaRPr lang="zh-CN" altLang="en-US" dirty="0"/>
          </a:p>
        </p:txBody>
      </p:sp>
      <p:sp>
        <p:nvSpPr>
          <p:cNvPr id="7" name="文本占位符 1">
            <a:extLst>
              <a:ext uri="{FF2B5EF4-FFF2-40B4-BE49-F238E27FC236}">
                <a16:creationId xmlns:a16="http://schemas.microsoft.com/office/drawing/2014/main" id="{5DED7D38-8C56-4CCE-82DB-A678E99A91A3}"/>
              </a:ext>
            </a:extLst>
          </p:cNvPr>
          <p:cNvSpPr txBox="1">
            <a:spLocks/>
          </p:cNvSpPr>
          <p:nvPr/>
        </p:nvSpPr>
        <p:spPr>
          <a:xfrm>
            <a:off x="340049" y="4906433"/>
            <a:ext cx="11511902"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 altLang="zh-CN" sz="1400" dirty="0">
                <a:solidFill>
                  <a:schemeClr val="tx1"/>
                </a:solidFill>
              </a:rPr>
              <a:t>RQ6</a:t>
            </a:r>
            <a:r>
              <a:rPr lang="zh-CN" altLang="en-US" sz="1400" dirty="0">
                <a:solidFill>
                  <a:schemeClr val="tx1"/>
                </a:solidFill>
              </a:rPr>
              <a:t> 准确性评估</a:t>
            </a:r>
            <a:r>
              <a:rPr lang="en-US" altLang="zh-CN" sz="1400" dirty="0">
                <a:solidFill>
                  <a:schemeClr val="tx1"/>
                </a:solidFill>
                <a:latin typeface="微软雅黑" panose="020B0503020204020204" pitchFamily="34" charset="-122"/>
              </a:rPr>
              <a:t> </a:t>
            </a:r>
            <a:r>
              <a:rPr lang="en" altLang="zh-CN" sz="1400" dirty="0">
                <a:solidFill>
                  <a:schemeClr val="tx1"/>
                </a:solidFill>
              </a:rPr>
              <a:t>RQ7</a:t>
            </a:r>
            <a:r>
              <a:rPr lang="zh-CN" altLang="en-US" sz="1400" dirty="0">
                <a:solidFill>
                  <a:schemeClr val="tx1"/>
                </a:solidFill>
              </a:rPr>
              <a:t> 削弱性分析</a:t>
            </a:r>
            <a:r>
              <a:rPr lang="en-US" altLang="zh-CN" sz="1400" dirty="0">
                <a:solidFill>
                  <a:schemeClr val="tx1"/>
                </a:solidFill>
              </a:rPr>
              <a:t> </a:t>
            </a:r>
            <a:r>
              <a:rPr lang="en" altLang="zh-CN" sz="1400" dirty="0">
                <a:solidFill>
                  <a:schemeClr val="tx1"/>
                </a:solidFill>
              </a:rPr>
              <a:t>RQ8</a:t>
            </a:r>
            <a:r>
              <a:rPr lang="zh-CN" altLang="en-US" sz="1400" dirty="0">
                <a:solidFill>
                  <a:schemeClr val="tx1"/>
                </a:solidFill>
              </a:rPr>
              <a:t> 敏感度分析</a:t>
            </a:r>
            <a:r>
              <a:rPr lang="en-US" altLang="zh-CN" sz="1400" dirty="0">
                <a:solidFill>
                  <a:schemeClr val="tx1"/>
                </a:solidFill>
              </a:rPr>
              <a:t> </a:t>
            </a:r>
            <a:r>
              <a:rPr lang="en" altLang="zh-CN" sz="1400" dirty="0">
                <a:solidFill>
                  <a:schemeClr val="tx1"/>
                </a:solidFill>
              </a:rPr>
              <a:t>RQ9</a:t>
            </a:r>
            <a:r>
              <a:rPr lang="zh-CN" altLang="en-US" sz="1400" dirty="0">
                <a:solidFill>
                  <a:schemeClr val="tx1"/>
                </a:solidFill>
              </a:rPr>
              <a:t> 通用性分析</a:t>
            </a:r>
            <a:r>
              <a:rPr lang="en-US" altLang="zh-CN" sz="1400" dirty="0">
                <a:solidFill>
                  <a:schemeClr val="tx1"/>
                </a:solidFill>
              </a:rPr>
              <a:t> </a:t>
            </a:r>
            <a:r>
              <a:rPr lang="en" altLang="zh-CN" sz="1400" dirty="0">
                <a:solidFill>
                  <a:schemeClr val="tx1"/>
                </a:solidFill>
              </a:rPr>
              <a:t>RQ10</a:t>
            </a:r>
            <a:r>
              <a:rPr lang="zh-CN" altLang="en-US" sz="1400" dirty="0">
                <a:solidFill>
                  <a:schemeClr val="tx1"/>
                </a:solidFill>
              </a:rPr>
              <a:t> 实用性分析</a:t>
            </a:r>
          </a:p>
        </p:txBody>
      </p:sp>
    </p:spTree>
    <p:extLst>
      <p:ext uri="{BB962C8B-B14F-4D97-AF65-F5344CB8AC3E}">
        <p14:creationId xmlns:p14="http://schemas.microsoft.com/office/powerpoint/2010/main" val="4453074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04</a:t>
            </a:r>
            <a:r>
              <a:rPr kumimoji="1" lang="zh-CN" altLang="en-US" dirty="0"/>
              <a:t> </a:t>
            </a:r>
            <a:r>
              <a:rPr kumimoji="1" lang="zh-CN" altLang="en-US" dirty="0">
                <a:cs typeface="Times New Roman" panose="02020603050405020304" pitchFamily="18" charset="0"/>
              </a:rPr>
              <a:t>实验评估 </a:t>
            </a:r>
            <a:r>
              <a:rPr kumimoji="1" lang="en-US" altLang="zh-CN" dirty="0">
                <a:cs typeface="Times New Roman" panose="02020603050405020304" pitchFamily="18" charset="0"/>
              </a:rPr>
              <a:t>&gt; 4.2 </a:t>
            </a:r>
            <a:r>
              <a:rPr kumimoji="1" lang="zh-CN" altLang="en-US" dirty="0">
                <a:cs typeface="Times New Roman" panose="02020603050405020304" pitchFamily="18" charset="0"/>
              </a:rPr>
              <a:t>实验结果</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RQ6:</a:t>
            </a:r>
            <a:r>
              <a:rPr kumimoji="1" lang="zh-CN" altLang="en-US" sz="1800" dirty="0">
                <a:solidFill>
                  <a:schemeClr val="tx1"/>
                </a:solidFill>
                <a:latin typeface="+mn-lt"/>
                <a:ea typeface="+mn-ea"/>
                <a:cs typeface="+mn-cs"/>
              </a:rPr>
              <a:t> 准确性评估</a:t>
            </a:r>
          </a:p>
        </p:txBody>
      </p:sp>
      <mc:AlternateContent xmlns:mc="http://schemas.openxmlformats.org/markup-compatibility/2006">
        <mc:Choice xmlns:a14="http://schemas.microsoft.com/office/drawing/2010/main" Requires="a14">
          <p:sp>
            <p:nvSpPr>
              <p:cNvPr id="12" name="文本框 11">
                <a:extLst>
                  <a:ext uri="{FF2B5EF4-FFF2-40B4-BE49-F238E27FC236}">
                    <a16:creationId xmlns:a16="http://schemas.microsoft.com/office/drawing/2014/main" id="{E462A3B6-D09D-1347-BFD4-0AE0C8DAD523}"/>
                  </a:ext>
                </a:extLst>
              </p:cNvPr>
              <p:cNvSpPr txBox="1"/>
              <p:nvPr/>
            </p:nvSpPr>
            <p:spPr>
              <a:xfrm>
                <a:off x="5646741" y="3255300"/>
                <a:ext cx="5968375" cy="923330"/>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VS. </a:t>
                </a:r>
                <a:r>
                  <a:rPr lang="zh-CN" altLang="en-US" dirty="0"/>
                  <a:t>启发式规则，</a:t>
                </a:r>
                <a:r>
                  <a:rPr lang="en" altLang="zh-CN" dirty="0"/>
                  <a:t>TRACER </a:t>
                </a:r>
                <a:r>
                  <a:rPr lang="zh-CN" altLang="en-US" dirty="0"/>
                  <a:t>显著提高覆盖率和 </a:t>
                </a:r>
                <a:r>
                  <a:rPr lang="en" altLang="zh-CN" dirty="0"/>
                  <a:t>F1 </a:t>
                </a:r>
                <a:r>
                  <a:rPr lang="zh-CN" altLang="en-US" dirty="0"/>
                  <a:t>值</a:t>
                </a:r>
                <a:endParaRPr lang="en-US" altLang="zh-CN" dirty="0"/>
              </a:p>
              <a:p>
                <a:pPr marL="285750" indent="-285750">
                  <a:buFont typeface="Arial" panose="020B0604020202020204" pitchFamily="34" charset="0"/>
                  <a:buChar char="•"/>
                </a:pPr>
                <a:r>
                  <a:rPr lang="en-US" altLang="zh-CN" dirty="0"/>
                  <a:t>VS. </a:t>
                </a:r>
                <a:r>
                  <a:rPr lang="zh-CN" altLang="en-US" dirty="0"/>
                  <a:t>商业库</a:t>
                </a:r>
                <a14:m>
                  <m:oMath xmlns:m="http://schemas.openxmlformats.org/officeDocument/2006/math">
                    <m:sSub>
                      <m:sSubPr>
                        <m:ctrlPr>
                          <a:rPr lang="en-US" altLang="zh-CN" i="1" smtClean="0">
                            <a:solidFill>
                              <a:schemeClr val="tx1"/>
                            </a:solidFill>
                            <a:latin typeface="Cambria Math" panose="02040503050406030204" pitchFamily="18" charset="0"/>
                          </a:rPr>
                        </m:ctrlPr>
                      </m:sSubPr>
                      <m:e>
                        <m:r>
                          <a:rPr lang="en-US" altLang="zh-CN" b="0" i="1" smtClean="0">
                            <a:solidFill>
                              <a:schemeClr val="tx1"/>
                            </a:solidFill>
                            <a:latin typeface="Cambria Math" panose="02040503050406030204" pitchFamily="18" charset="0"/>
                          </a:rPr>
                          <m:t>𝐷𝐵</m:t>
                        </m:r>
                      </m:e>
                      <m:sub>
                        <m:r>
                          <a:rPr lang="en-US" altLang="zh-CN" b="0" i="1" smtClean="0">
                            <a:solidFill>
                              <a:schemeClr val="tx1"/>
                            </a:solidFill>
                            <a:latin typeface="Cambria Math" panose="02040503050406030204" pitchFamily="18" charset="0"/>
                          </a:rPr>
                          <m:t>𝐴</m:t>
                        </m:r>
                      </m:sub>
                    </m:sSub>
                  </m:oMath>
                </a14:m>
                <a:r>
                  <a:rPr lang="zh-CN" altLang="en-US" dirty="0">
                    <a:solidFill>
                      <a:schemeClr val="tx1"/>
                    </a:solidFill>
                    <a:latin typeface="微软雅黑" panose="020B0503020204020204" pitchFamily="34" charset="-122"/>
                  </a:rPr>
                  <a:t> 与</a:t>
                </a:r>
                <a14:m>
                  <m:oMath xmlns:m="http://schemas.openxmlformats.org/officeDocument/2006/math">
                    <m:sSub>
                      <m:sSubPr>
                        <m:ctrlPr>
                          <a:rPr lang="en-US" altLang="zh-CN" i="1">
                            <a:solidFill>
                              <a:schemeClr val="tx1"/>
                            </a:solidFill>
                            <a:latin typeface="Cambria Math" panose="02040503050406030204" pitchFamily="18" charset="0"/>
                          </a:rPr>
                        </m:ctrlPr>
                      </m:sSubPr>
                      <m:e>
                        <m:r>
                          <a:rPr lang="en-US" altLang="zh-CN" b="0" i="1">
                            <a:solidFill>
                              <a:schemeClr val="tx1"/>
                            </a:solidFill>
                            <a:latin typeface="Cambria Math" panose="02040503050406030204" pitchFamily="18" charset="0"/>
                          </a:rPr>
                          <m:t>𝐷𝐵</m:t>
                        </m:r>
                      </m:e>
                      <m:sub>
                        <m:r>
                          <a:rPr lang="en-US" altLang="zh-CN" b="0" i="1" smtClean="0">
                            <a:solidFill>
                              <a:schemeClr val="tx1"/>
                            </a:solidFill>
                            <a:latin typeface="Cambria Math" panose="02040503050406030204" pitchFamily="18" charset="0"/>
                          </a:rPr>
                          <m:t>𝐵</m:t>
                        </m:r>
                      </m:sub>
                    </m:sSub>
                    <m:r>
                      <a:rPr lang="en-US" altLang="zh-CN" b="1" i="1" smtClean="0">
                        <a:solidFill>
                          <a:schemeClr val="accent1">
                            <a:lumMod val="75000"/>
                          </a:schemeClr>
                        </a:solidFill>
                        <a:latin typeface="Cambria Math" panose="02040503050406030204" pitchFamily="18" charset="0"/>
                      </a:rPr>
                      <m:t> </m:t>
                    </m:r>
                  </m:oMath>
                </a14:m>
                <a:r>
                  <a:rPr lang="zh-CN" altLang="en-US" dirty="0"/>
                  <a:t>，</a:t>
                </a:r>
                <a:r>
                  <a:rPr lang="en" altLang="zh-CN" dirty="0"/>
                  <a:t>TRACER </a:t>
                </a:r>
                <a:r>
                  <a:rPr lang="zh-CN" altLang="en-US" dirty="0"/>
                  <a:t>有更为显着的召回率，略低的精确率和覆盖率。</a:t>
                </a:r>
                <a:endParaRPr lang="en-US" altLang="zh-CN" dirty="0"/>
              </a:p>
            </p:txBody>
          </p:sp>
        </mc:Choice>
        <mc:Fallback>
          <p:sp>
            <p:nvSpPr>
              <p:cNvPr id="12" name="文本框 11">
                <a:extLst>
                  <a:ext uri="{FF2B5EF4-FFF2-40B4-BE49-F238E27FC236}">
                    <a16:creationId xmlns:a16="http://schemas.microsoft.com/office/drawing/2014/main" id="{E462A3B6-D09D-1347-BFD4-0AE0C8DAD523}"/>
                  </a:ext>
                </a:extLst>
              </p:cNvPr>
              <p:cNvSpPr txBox="1">
                <a:spLocks noRot="1" noChangeAspect="1" noMove="1" noResize="1" noEditPoints="1" noAdjustHandles="1" noChangeArrowheads="1" noChangeShapeType="1" noTextEdit="1"/>
              </p:cNvSpPr>
              <p:nvPr/>
            </p:nvSpPr>
            <p:spPr>
              <a:xfrm>
                <a:off x="5646741" y="3255300"/>
                <a:ext cx="5968375" cy="923330"/>
              </a:xfrm>
              <a:prstGeom prst="rect">
                <a:avLst/>
              </a:prstGeom>
              <a:blipFill>
                <a:blip r:embed="rId3"/>
                <a:stretch>
                  <a:fillRect l="-613" t="-3311" r="-4699" b="-9934"/>
                </a:stretch>
              </a:blipFill>
            </p:spPr>
            <p:txBody>
              <a:bodyPr/>
              <a:lstStyle/>
              <a:p>
                <a:r>
                  <a:rPr lang="zh-CN" altLang="en-US">
                    <a:noFill/>
                  </a:rPr>
                  <a:t> </a:t>
                </a:r>
              </a:p>
            </p:txBody>
          </p:sp>
        </mc:Fallback>
      </mc:AlternateContent>
      <p:grpSp>
        <p:nvGrpSpPr>
          <p:cNvPr id="3" name="组合 2">
            <a:extLst>
              <a:ext uri="{FF2B5EF4-FFF2-40B4-BE49-F238E27FC236}">
                <a16:creationId xmlns:a16="http://schemas.microsoft.com/office/drawing/2014/main" id="{F65267DD-A42D-4851-977C-A4A55D8E9586}"/>
              </a:ext>
            </a:extLst>
          </p:cNvPr>
          <p:cNvGrpSpPr/>
          <p:nvPr/>
        </p:nvGrpSpPr>
        <p:grpSpPr>
          <a:xfrm>
            <a:off x="1251039" y="1751308"/>
            <a:ext cx="4382747" cy="5045995"/>
            <a:chOff x="927189" y="1751308"/>
            <a:chExt cx="4382747" cy="5045995"/>
          </a:xfrm>
        </p:grpSpPr>
        <p:pic>
          <p:nvPicPr>
            <p:cNvPr id="4" name="图片 3">
              <a:extLst>
                <a:ext uri="{FF2B5EF4-FFF2-40B4-BE49-F238E27FC236}">
                  <a16:creationId xmlns:a16="http://schemas.microsoft.com/office/drawing/2014/main" id="{CF16BA6E-CDF1-7647-AFBA-485F430569FC}"/>
                </a:ext>
              </a:extLst>
            </p:cNvPr>
            <p:cNvPicPr>
              <a:picLocks noChangeAspect="1"/>
            </p:cNvPicPr>
            <p:nvPr/>
          </p:nvPicPr>
          <p:blipFill>
            <a:blip r:embed="rId4"/>
            <a:stretch>
              <a:fillRect/>
            </a:stretch>
          </p:blipFill>
          <p:spPr>
            <a:xfrm>
              <a:off x="927189" y="1751308"/>
              <a:ext cx="4382747" cy="4951368"/>
            </a:xfrm>
            <a:prstGeom prst="rect">
              <a:avLst/>
            </a:prstGeom>
          </p:spPr>
        </p:pic>
        <p:sp>
          <p:nvSpPr>
            <p:cNvPr id="6" name="矩形: 圆角 5">
              <a:extLst>
                <a:ext uri="{FF2B5EF4-FFF2-40B4-BE49-F238E27FC236}">
                  <a16:creationId xmlns:a16="http://schemas.microsoft.com/office/drawing/2014/main" id="{96036FC0-E780-45FC-BA23-C8FC8178099B}"/>
                </a:ext>
              </a:extLst>
            </p:cNvPr>
            <p:cNvSpPr/>
            <p:nvPr/>
          </p:nvSpPr>
          <p:spPr>
            <a:xfrm flipV="1">
              <a:off x="1955383" y="3373205"/>
              <a:ext cx="521117" cy="351070"/>
            </a:xfrm>
            <a:prstGeom prst="roundRect">
              <a:avLst/>
            </a:prstGeom>
            <a:solidFill>
              <a:srgbClr val="FF0000">
                <a:alpha val="40000"/>
              </a:srgb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7" name="矩形: 圆角 6">
              <a:extLst>
                <a:ext uri="{FF2B5EF4-FFF2-40B4-BE49-F238E27FC236}">
                  <a16:creationId xmlns:a16="http://schemas.microsoft.com/office/drawing/2014/main" id="{CB2C4D30-A84B-4A40-9272-8451FF4984D8}"/>
                </a:ext>
              </a:extLst>
            </p:cNvPr>
            <p:cNvSpPr/>
            <p:nvPr/>
          </p:nvSpPr>
          <p:spPr>
            <a:xfrm flipV="1">
              <a:off x="3641308" y="3380293"/>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8" name="矩形: 圆角 7">
              <a:extLst>
                <a:ext uri="{FF2B5EF4-FFF2-40B4-BE49-F238E27FC236}">
                  <a16:creationId xmlns:a16="http://schemas.microsoft.com/office/drawing/2014/main" id="{75442CBB-EDD0-46FF-9A71-3251C8DFE994}"/>
                </a:ext>
              </a:extLst>
            </p:cNvPr>
            <p:cNvSpPr/>
            <p:nvPr/>
          </p:nvSpPr>
          <p:spPr>
            <a:xfrm flipV="1">
              <a:off x="1955383" y="4977831"/>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0" name="矩形: 圆角 9">
              <a:extLst>
                <a:ext uri="{FF2B5EF4-FFF2-40B4-BE49-F238E27FC236}">
                  <a16:creationId xmlns:a16="http://schemas.microsoft.com/office/drawing/2014/main" id="{32DCFACC-1557-444C-8AB8-2F8E83E2215C}"/>
                </a:ext>
              </a:extLst>
            </p:cNvPr>
            <p:cNvSpPr/>
            <p:nvPr/>
          </p:nvSpPr>
          <p:spPr>
            <a:xfrm flipV="1">
              <a:off x="3632659" y="4951473"/>
              <a:ext cx="521117" cy="370339"/>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3" name="矩形: 圆角 12">
              <a:extLst>
                <a:ext uri="{FF2B5EF4-FFF2-40B4-BE49-F238E27FC236}">
                  <a16:creationId xmlns:a16="http://schemas.microsoft.com/office/drawing/2014/main" id="{3EAE7A54-5CF8-40D4-B610-6DF599B5F792}"/>
                </a:ext>
              </a:extLst>
            </p:cNvPr>
            <p:cNvSpPr/>
            <p:nvPr/>
          </p:nvSpPr>
          <p:spPr>
            <a:xfrm flipV="1">
              <a:off x="3276493" y="3367654"/>
              <a:ext cx="267415" cy="351070"/>
            </a:xfrm>
            <a:prstGeom prst="roundRect">
              <a:avLst/>
            </a:prstGeom>
            <a:solidFill>
              <a:srgbClr val="FF0000">
                <a:alpha val="40000"/>
              </a:srgb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4" name="矩形: 圆角 13">
              <a:extLst>
                <a:ext uri="{FF2B5EF4-FFF2-40B4-BE49-F238E27FC236}">
                  <a16:creationId xmlns:a16="http://schemas.microsoft.com/office/drawing/2014/main" id="{A6576365-2D7A-4086-8EC7-D0267B828AD6}"/>
                </a:ext>
              </a:extLst>
            </p:cNvPr>
            <p:cNvSpPr/>
            <p:nvPr/>
          </p:nvSpPr>
          <p:spPr>
            <a:xfrm flipV="1">
              <a:off x="4957514" y="3367654"/>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15" name="矩形: 圆角 14">
              <a:extLst>
                <a:ext uri="{FF2B5EF4-FFF2-40B4-BE49-F238E27FC236}">
                  <a16:creationId xmlns:a16="http://schemas.microsoft.com/office/drawing/2014/main" id="{7426889A-F451-490E-942D-67ECDBB51460}"/>
                </a:ext>
              </a:extLst>
            </p:cNvPr>
            <p:cNvSpPr/>
            <p:nvPr/>
          </p:nvSpPr>
          <p:spPr>
            <a:xfrm flipV="1">
              <a:off x="4953218" y="4984000"/>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16" name="矩形: 圆角 15">
              <a:extLst>
                <a:ext uri="{FF2B5EF4-FFF2-40B4-BE49-F238E27FC236}">
                  <a16:creationId xmlns:a16="http://schemas.microsoft.com/office/drawing/2014/main" id="{07A1DEE6-AC3E-4811-B470-2B6C597CC79F}"/>
                </a:ext>
              </a:extLst>
            </p:cNvPr>
            <p:cNvSpPr/>
            <p:nvPr/>
          </p:nvSpPr>
          <p:spPr>
            <a:xfrm flipV="1">
              <a:off x="3281170" y="4993959"/>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17" name="矩形: 圆角 16">
              <a:extLst>
                <a:ext uri="{FF2B5EF4-FFF2-40B4-BE49-F238E27FC236}">
                  <a16:creationId xmlns:a16="http://schemas.microsoft.com/office/drawing/2014/main" id="{2F08FE35-7640-4BD0-9DC3-421577104AA7}"/>
                </a:ext>
              </a:extLst>
            </p:cNvPr>
            <p:cNvSpPr/>
            <p:nvPr/>
          </p:nvSpPr>
          <p:spPr>
            <a:xfrm flipV="1">
              <a:off x="3281170" y="6444729"/>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18" name="矩形: 圆角 17">
              <a:extLst>
                <a:ext uri="{FF2B5EF4-FFF2-40B4-BE49-F238E27FC236}">
                  <a16:creationId xmlns:a16="http://schemas.microsoft.com/office/drawing/2014/main" id="{38C55866-05EA-4EFA-8E5B-AF65FF9C9E15}"/>
                </a:ext>
              </a:extLst>
            </p:cNvPr>
            <p:cNvSpPr/>
            <p:nvPr/>
          </p:nvSpPr>
          <p:spPr>
            <a:xfrm flipV="1">
              <a:off x="4957514" y="6446233"/>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grpSp>
      <p:sp>
        <p:nvSpPr>
          <p:cNvPr id="19" name="文本框 18">
            <a:extLst>
              <a:ext uri="{FF2B5EF4-FFF2-40B4-BE49-F238E27FC236}">
                <a16:creationId xmlns:a16="http://schemas.microsoft.com/office/drawing/2014/main" id="{D2943736-61CD-4918-A47E-DEBD1570CB63}"/>
              </a:ext>
            </a:extLst>
          </p:cNvPr>
          <p:cNvSpPr txBox="1"/>
          <p:nvPr/>
        </p:nvSpPr>
        <p:spPr>
          <a:xfrm>
            <a:off x="5756573" y="4993959"/>
            <a:ext cx="6077617" cy="646331"/>
          </a:xfrm>
          <a:prstGeom prst="rect">
            <a:avLst/>
          </a:prstGeom>
          <a:noFill/>
        </p:spPr>
        <p:txBody>
          <a:bodyPr wrap="square" rtlCol="0">
            <a:spAutoFit/>
          </a:bodyPr>
          <a:lstStyle/>
          <a:p>
            <a:pPr algn="ctr"/>
            <a:r>
              <a:rPr lang="en" altLang="zh-CN" b="1" dirty="0">
                <a:solidFill>
                  <a:schemeClr val="accent1">
                    <a:lumMod val="75000"/>
                  </a:schemeClr>
                </a:solidFill>
                <a:latin typeface="微软雅黑" panose="020B0503020204020204" pitchFamily="34" charset="-122"/>
              </a:rPr>
              <a:t>TRACER </a:t>
            </a:r>
            <a:r>
              <a:rPr lang="zh-CN" altLang="en-US" b="1" dirty="0">
                <a:solidFill>
                  <a:schemeClr val="accent1">
                    <a:lumMod val="75000"/>
                  </a:schemeClr>
                </a:solidFill>
                <a:latin typeface="微软雅黑" panose="020B0503020204020204" pitchFamily="34" charset="-122"/>
              </a:rPr>
              <a:t>具有较高准确性，</a:t>
            </a:r>
            <a:br>
              <a:rPr lang="en-US" altLang="zh-CN" b="1" dirty="0">
                <a:solidFill>
                  <a:schemeClr val="accent1">
                    <a:lumMod val="75000"/>
                  </a:schemeClr>
                </a:solidFill>
                <a:latin typeface="微软雅黑" panose="020B0503020204020204" pitchFamily="34" charset="-122"/>
              </a:rPr>
            </a:br>
            <a:r>
              <a:rPr lang="zh-CN" altLang="en-US" b="1" dirty="0">
                <a:solidFill>
                  <a:schemeClr val="accent1">
                    <a:lumMod val="75000"/>
                  </a:schemeClr>
                </a:solidFill>
                <a:latin typeface="微软雅黑" panose="020B0503020204020204" pitchFamily="34" charset="-122"/>
              </a:rPr>
              <a:t>可用于补充现有漏洞数据库缺失的漏洞补丁数据。</a:t>
            </a:r>
            <a:endParaRPr lang="en-US" altLang="zh-CN" b="1" dirty="0">
              <a:solidFill>
                <a:schemeClr val="accent1">
                  <a:lumMod val="75000"/>
                </a:schemeClr>
              </a:solidFill>
              <a:latin typeface="微软雅黑" panose="020B0503020204020204" pitchFamily="34" charset="-122"/>
            </a:endParaRPr>
          </a:p>
        </p:txBody>
      </p:sp>
    </p:spTree>
    <p:extLst>
      <p:ext uri="{BB962C8B-B14F-4D97-AF65-F5344CB8AC3E}">
        <p14:creationId xmlns:p14="http://schemas.microsoft.com/office/powerpoint/2010/main" val="15657429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04</a:t>
            </a:r>
            <a:r>
              <a:rPr kumimoji="1" lang="zh-CN" altLang="en-US" dirty="0"/>
              <a:t> </a:t>
            </a:r>
            <a:r>
              <a:rPr kumimoji="1" lang="zh-CN" altLang="en-US" dirty="0">
                <a:cs typeface="Times New Roman" panose="02020603050405020304" pitchFamily="18" charset="0"/>
              </a:rPr>
              <a:t>实验评估 </a:t>
            </a:r>
            <a:r>
              <a:rPr kumimoji="1" lang="en-US" altLang="zh-CN" dirty="0">
                <a:cs typeface="Times New Roman" panose="02020603050405020304" pitchFamily="18" charset="0"/>
              </a:rPr>
              <a:t>&gt; 4.2 </a:t>
            </a:r>
            <a:r>
              <a:rPr kumimoji="1" lang="zh-CN" altLang="en-US" dirty="0">
                <a:cs typeface="Times New Roman" panose="02020603050405020304" pitchFamily="18" charset="0"/>
              </a:rPr>
              <a:t>实验结果</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RQ7:</a:t>
            </a:r>
            <a:r>
              <a:rPr kumimoji="1" lang="zh-CN" altLang="en-US" sz="1800" dirty="0">
                <a:solidFill>
                  <a:schemeClr val="tx1"/>
                </a:solidFill>
                <a:latin typeface="+mn-lt"/>
                <a:ea typeface="+mn-ea"/>
                <a:cs typeface="+mn-cs"/>
              </a:rPr>
              <a:t> 削弱性分析</a:t>
            </a:r>
          </a:p>
        </p:txBody>
      </p:sp>
      <p:pic>
        <p:nvPicPr>
          <p:cNvPr id="5" name="图片 4">
            <a:extLst>
              <a:ext uri="{FF2B5EF4-FFF2-40B4-BE49-F238E27FC236}">
                <a16:creationId xmlns:a16="http://schemas.microsoft.com/office/drawing/2014/main" id="{736120EA-5192-104C-AE1A-CDFCE853BF35}"/>
              </a:ext>
            </a:extLst>
          </p:cNvPr>
          <p:cNvPicPr>
            <a:picLocks noChangeAspect="1"/>
          </p:cNvPicPr>
          <p:nvPr/>
        </p:nvPicPr>
        <p:blipFill>
          <a:blip r:embed="rId3"/>
          <a:stretch>
            <a:fillRect/>
          </a:stretch>
        </p:blipFill>
        <p:spPr>
          <a:xfrm>
            <a:off x="561475" y="1751308"/>
            <a:ext cx="4221223" cy="4952742"/>
          </a:xfrm>
          <a:prstGeom prst="rect">
            <a:avLst/>
          </a:prstGeom>
        </p:spPr>
      </p:pic>
      <p:pic>
        <p:nvPicPr>
          <p:cNvPr id="7" name="图片 6">
            <a:extLst>
              <a:ext uri="{FF2B5EF4-FFF2-40B4-BE49-F238E27FC236}">
                <a16:creationId xmlns:a16="http://schemas.microsoft.com/office/drawing/2014/main" id="{BAF4A02A-36F5-5440-951D-BB0CCED1AD25}"/>
              </a:ext>
            </a:extLst>
          </p:cNvPr>
          <p:cNvPicPr>
            <a:picLocks noChangeAspect="1"/>
          </p:cNvPicPr>
          <p:nvPr/>
        </p:nvPicPr>
        <p:blipFill>
          <a:blip r:embed="rId4"/>
          <a:stretch>
            <a:fillRect/>
          </a:stretch>
        </p:blipFill>
        <p:spPr>
          <a:xfrm>
            <a:off x="4750614" y="1783393"/>
            <a:ext cx="4100453" cy="4952741"/>
          </a:xfrm>
          <a:prstGeom prst="rect">
            <a:avLst/>
          </a:prstGeom>
        </p:spPr>
      </p:pic>
      <p:sp>
        <p:nvSpPr>
          <p:cNvPr id="8" name="矩形: 圆角 7">
            <a:extLst>
              <a:ext uri="{FF2B5EF4-FFF2-40B4-BE49-F238E27FC236}">
                <a16:creationId xmlns:a16="http://schemas.microsoft.com/office/drawing/2014/main" id="{013441C3-7922-4C6F-AFDF-9B5F630F5618}"/>
              </a:ext>
            </a:extLst>
          </p:cNvPr>
          <p:cNvSpPr/>
          <p:nvPr/>
        </p:nvSpPr>
        <p:spPr>
          <a:xfrm flipV="1">
            <a:off x="1566793" y="3253465"/>
            <a:ext cx="521117" cy="351070"/>
          </a:xfrm>
          <a:prstGeom prst="roundRect">
            <a:avLst/>
          </a:prstGeom>
          <a:solidFill>
            <a:srgbClr val="FF0000">
              <a:alpha val="40000"/>
            </a:srgb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0" name="矩形: 圆角 9">
            <a:extLst>
              <a:ext uri="{FF2B5EF4-FFF2-40B4-BE49-F238E27FC236}">
                <a16:creationId xmlns:a16="http://schemas.microsoft.com/office/drawing/2014/main" id="{841F0A4B-F617-427F-9B3A-6F0295F0AD52}"/>
              </a:ext>
            </a:extLst>
          </p:cNvPr>
          <p:cNvSpPr/>
          <p:nvPr/>
        </p:nvSpPr>
        <p:spPr>
          <a:xfrm flipV="1">
            <a:off x="3166993" y="3260553"/>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1" name="矩形: 圆角 10">
            <a:extLst>
              <a:ext uri="{FF2B5EF4-FFF2-40B4-BE49-F238E27FC236}">
                <a16:creationId xmlns:a16="http://schemas.microsoft.com/office/drawing/2014/main" id="{2A642ED1-B363-44A3-9B6A-67B511C7FC08}"/>
              </a:ext>
            </a:extLst>
          </p:cNvPr>
          <p:cNvSpPr/>
          <p:nvPr/>
        </p:nvSpPr>
        <p:spPr>
          <a:xfrm flipV="1">
            <a:off x="2821228" y="3247914"/>
            <a:ext cx="267415" cy="351070"/>
          </a:xfrm>
          <a:prstGeom prst="roundRect">
            <a:avLst/>
          </a:prstGeom>
          <a:solidFill>
            <a:srgbClr val="FF0000">
              <a:alpha val="40000"/>
            </a:srgb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3" name="矩形: 圆角 12">
            <a:extLst>
              <a:ext uri="{FF2B5EF4-FFF2-40B4-BE49-F238E27FC236}">
                <a16:creationId xmlns:a16="http://schemas.microsoft.com/office/drawing/2014/main" id="{60197443-1F3F-4CC0-BBCB-596E6488484C}"/>
              </a:ext>
            </a:extLst>
          </p:cNvPr>
          <p:cNvSpPr/>
          <p:nvPr/>
        </p:nvSpPr>
        <p:spPr>
          <a:xfrm flipV="1">
            <a:off x="4378424" y="3247914"/>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14" name="矩形: 圆角 13">
            <a:extLst>
              <a:ext uri="{FF2B5EF4-FFF2-40B4-BE49-F238E27FC236}">
                <a16:creationId xmlns:a16="http://schemas.microsoft.com/office/drawing/2014/main" id="{229E7338-844A-45CE-9B40-60843FEB3045}"/>
              </a:ext>
            </a:extLst>
          </p:cNvPr>
          <p:cNvSpPr/>
          <p:nvPr/>
        </p:nvSpPr>
        <p:spPr>
          <a:xfrm flipV="1">
            <a:off x="1585843" y="4782509"/>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5" name="矩形: 圆角 14">
            <a:extLst>
              <a:ext uri="{FF2B5EF4-FFF2-40B4-BE49-F238E27FC236}">
                <a16:creationId xmlns:a16="http://schemas.microsoft.com/office/drawing/2014/main" id="{0487212B-DB6C-45FE-B00C-9B4B4F55BB8B}"/>
              </a:ext>
            </a:extLst>
          </p:cNvPr>
          <p:cNvSpPr/>
          <p:nvPr/>
        </p:nvSpPr>
        <p:spPr>
          <a:xfrm flipV="1">
            <a:off x="2797274" y="4769870"/>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16" name="矩形: 圆角 15">
            <a:extLst>
              <a:ext uri="{FF2B5EF4-FFF2-40B4-BE49-F238E27FC236}">
                <a16:creationId xmlns:a16="http://schemas.microsoft.com/office/drawing/2014/main" id="{8E852BD8-1DB1-47F2-BE76-C98B6FD5023C}"/>
              </a:ext>
            </a:extLst>
          </p:cNvPr>
          <p:cNvSpPr/>
          <p:nvPr/>
        </p:nvSpPr>
        <p:spPr>
          <a:xfrm flipV="1">
            <a:off x="3166993" y="4784268"/>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7" name="矩形: 圆角 16">
            <a:extLst>
              <a:ext uri="{FF2B5EF4-FFF2-40B4-BE49-F238E27FC236}">
                <a16:creationId xmlns:a16="http://schemas.microsoft.com/office/drawing/2014/main" id="{E4566585-3139-4976-8A94-302C3FAF015D}"/>
              </a:ext>
            </a:extLst>
          </p:cNvPr>
          <p:cNvSpPr/>
          <p:nvPr/>
        </p:nvSpPr>
        <p:spPr>
          <a:xfrm flipV="1">
            <a:off x="4378424" y="4771629"/>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18" name="矩形: 圆角 17">
            <a:extLst>
              <a:ext uri="{FF2B5EF4-FFF2-40B4-BE49-F238E27FC236}">
                <a16:creationId xmlns:a16="http://schemas.microsoft.com/office/drawing/2014/main" id="{BFA4D007-11A8-490A-A927-C8985ACA7BD7}"/>
              </a:ext>
            </a:extLst>
          </p:cNvPr>
          <p:cNvSpPr/>
          <p:nvPr/>
        </p:nvSpPr>
        <p:spPr>
          <a:xfrm flipV="1">
            <a:off x="1609797" y="6298914"/>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9" name="矩形: 圆角 18">
            <a:extLst>
              <a:ext uri="{FF2B5EF4-FFF2-40B4-BE49-F238E27FC236}">
                <a16:creationId xmlns:a16="http://schemas.microsoft.com/office/drawing/2014/main" id="{D63EA7E3-F210-4DE1-A9DE-0D0CB78571EF}"/>
              </a:ext>
            </a:extLst>
          </p:cNvPr>
          <p:cNvSpPr/>
          <p:nvPr/>
        </p:nvSpPr>
        <p:spPr>
          <a:xfrm flipV="1">
            <a:off x="2821228" y="6286275"/>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20" name="矩形: 圆角 19">
            <a:extLst>
              <a:ext uri="{FF2B5EF4-FFF2-40B4-BE49-F238E27FC236}">
                <a16:creationId xmlns:a16="http://schemas.microsoft.com/office/drawing/2014/main" id="{3D7D553E-83A3-4746-BC75-8B007F3FA0AB}"/>
              </a:ext>
            </a:extLst>
          </p:cNvPr>
          <p:cNvSpPr/>
          <p:nvPr/>
        </p:nvSpPr>
        <p:spPr>
          <a:xfrm flipV="1">
            <a:off x="3166993" y="6298914"/>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21" name="矩形: 圆角 20">
            <a:extLst>
              <a:ext uri="{FF2B5EF4-FFF2-40B4-BE49-F238E27FC236}">
                <a16:creationId xmlns:a16="http://schemas.microsoft.com/office/drawing/2014/main" id="{C2DFD5A4-0553-414E-A261-BDFEC1A20928}"/>
              </a:ext>
            </a:extLst>
          </p:cNvPr>
          <p:cNvSpPr/>
          <p:nvPr/>
        </p:nvSpPr>
        <p:spPr>
          <a:xfrm flipV="1">
            <a:off x="4378424" y="6286275"/>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22" name="矩形: 圆角 21">
            <a:extLst>
              <a:ext uri="{FF2B5EF4-FFF2-40B4-BE49-F238E27FC236}">
                <a16:creationId xmlns:a16="http://schemas.microsoft.com/office/drawing/2014/main" id="{EEC5E294-780F-49A5-9237-71EF9E8F4BDD}"/>
              </a:ext>
            </a:extLst>
          </p:cNvPr>
          <p:cNvSpPr/>
          <p:nvPr/>
        </p:nvSpPr>
        <p:spPr>
          <a:xfrm flipV="1">
            <a:off x="5732857" y="3261996"/>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23" name="矩形: 圆角 22">
            <a:extLst>
              <a:ext uri="{FF2B5EF4-FFF2-40B4-BE49-F238E27FC236}">
                <a16:creationId xmlns:a16="http://schemas.microsoft.com/office/drawing/2014/main" id="{497C7D78-B7BD-4BEF-AE8F-F6831E56D289}"/>
              </a:ext>
            </a:extLst>
          </p:cNvPr>
          <p:cNvSpPr/>
          <p:nvPr/>
        </p:nvSpPr>
        <p:spPr>
          <a:xfrm flipV="1">
            <a:off x="6944288" y="3249357"/>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24" name="矩形: 圆角 23">
            <a:extLst>
              <a:ext uri="{FF2B5EF4-FFF2-40B4-BE49-F238E27FC236}">
                <a16:creationId xmlns:a16="http://schemas.microsoft.com/office/drawing/2014/main" id="{856FCB82-C2A0-4229-B126-C27927F59491}"/>
              </a:ext>
            </a:extLst>
          </p:cNvPr>
          <p:cNvSpPr/>
          <p:nvPr/>
        </p:nvSpPr>
        <p:spPr>
          <a:xfrm flipV="1">
            <a:off x="7265539" y="3270939"/>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26" name="矩形: 圆角 25">
            <a:extLst>
              <a:ext uri="{FF2B5EF4-FFF2-40B4-BE49-F238E27FC236}">
                <a16:creationId xmlns:a16="http://schemas.microsoft.com/office/drawing/2014/main" id="{A2C1E0AD-3801-499E-B524-88E98C151E34}"/>
              </a:ext>
            </a:extLst>
          </p:cNvPr>
          <p:cNvSpPr/>
          <p:nvPr/>
        </p:nvSpPr>
        <p:spPr>
          <a:xfrm flipV="1">
            <a:off x="5736090" y="4771807"/>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27" name="矩形: 圆角 26">
            <a:extLst>
              <a:ext uri="{FF2B5EF4-FFF2-40B4-BE49-F238E27FC236}">
                <a16:creationId xmlns:a16="http://schemas.microsoft.com/office/drawing/2014/main" id="{6F1DFAF3-858C-4296-AC40-C1132853E1EC}"/>
              </a:ext>
            </a:extLst>
          </p:cNvPr>
          <p:cNvSpPr/>
          <p:nvPr/>
        </p:nvSpPr>
        <p:spPr>
          <a:xfrm flipV="1">
            <a:off x="6947521" y="4759168"/>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28" name="矩形: 圆角 27">
            <a:extLst>
              <a:ext uri="{FF2B5EF4-FFF2-40B4-BE49-F238E27FC236}">
                <a16:creationId xmlns:a16="http://schemas.microsoft.com/office/drawing/2014/main" id="{A46F5FF6-3ED9-40D7-9217-732FEDB8CD96}"/>
              </a:ext>
            </a:extLst>
          </p:cNvPr>
          <p:cNvSpPr/>
          <p:nvPr/>
        </p:nvSpPr>
        <p:spPr>
          <a:xfrm flipV="1">
            <a:off x="7268772" y="4780750"/>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29" name="矩形: 圆角 28">
            <a:extLst>
              <a:ext uri="{FF2B5EF4-FFF2-40B4-BE49-F238E27FC236}">
                <a16:creationId xmlns:a16="http://schemas.microsoft.com/office/drawing/2014/main" id="{4943C960-6899-4A0C-B900-0570C8318050}"/>
              </a:ext>
            </a:extLst>
          </p:cNvPr>
          <p:cNvSpPr/>
          <p:nvPr/>
        </p:nvSpPr>
        <p:spPr>
          <a:xfrm flipV="1">
            <a:off x="8480203" y="4768111"/>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30" name="矩形: 圆角 29">
            <a:extLst>
              <a:ext uri="{FF2B5EF4-FFF2-40B4-BE49-F238E27FC236}">
                <a16:creationId xmlns:a16="http://schemas.microsoft.com/office/drawing/2014/main" id="{2B3096F0-3577-401C-8A3E-F420D2CF5B5F}"/>
              </a:ext>
            </a:extLst>
          </p:cNvPr>
          <p:cNvSpPr/>
          <p:nvPr/>
        </p:nvSpPr>
        <p:spPr>
          <a:xfrm flipV="1">
            <a:off x="5737871" y="6281623"/>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31" name="矩形: 圆角 30">
            <a:extLst>
              <a:ext uri="{FF2B5EF4-FFF2-40B4-BE49-F238E27FC236}">
                <a16:creationId xmlns:a16="http://schemas.microsoft.com/office/drawing/2014/main" id="{743BE6CB-F08A-4538-83BF-45759AD79610}"/>
              </a:ext>
            </a:extLst>
          </p:cNvPr>
          <p:cNvSpPr/>
          <p:nvPr/>
        </p:nvSpPr>
        <p:spPr>
          <a:xfrm flipV="1">
            <a:off x="6949302" y="6268984"/>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32" name="矩形: 圆角 31">
            <a:extLst>
              <a:ext uri="{FF2B5EF4-FFF2-40B4-BE49-F238E27FC236}">
                <a16:creationId xmlns:a16="http://schemas.microsoft.com/office/drawing/2014/main" id="{8E1791EA-5515-4392-8432-5BC6D6555CFC}"/>
              </a:ext>
            </a:extLst>
          </p:cNvPr>
          <p:cNvSpPr/>
          <p:nvPr/>
        </p:nvSpPr>
        <p:spPr>
          <a:xfrm flipV="1">
            <a:off x="7270553" y="6290566"/>
            <a:ext cx="521117" cy="336672"/>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33" name="矩形: 圆角 32">
            <a:extLst>
              <a:ext uri="{FF2B5EF4-FFF2-40B4-BE49-F238E27FC236}">
                <a16:creationId xmlns:a16="http://schemas.microsoft.com/office/drawing/2014/main" id="{4F208EE9-44AE-4104-A309-247A5301EC1C}"/>
              </a:ext>
            </a:extLst>
          </p:cNvPr>
          <p:cNvSpPr/>
          <p:nvPr/>
        </p:nvSpPr>
        <p:spPr>
          <a:xfrm flipV="1">
            <a:off x="8481984" y="6277927"/>
            <a:ext cx="267415" cy="351070"/>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dirty="0"/>
          </a:p>
        </p:txBody>
      </p:sp>
      <p:sp>
        <p:nvSpPr>
          <p:cNvPr id="34" name="矩形: 圆角 33">
            <a:extLst>
              <a:ext uri="{FF2B5EF4-FFF2-40B4-BE49-F238E27FC236}">
                <a16:creationId xmlns:a16="http://schemas.microsoft.com/office/drawing/2014/main" id="{8AC83FA3-F260-4C2F-946C-733D3CD44FFB}"/>
              </a:ext>
            </a:extLst>
          </p:cNvPr>
          <p:cNvSpPr/>
          <p:nvPr/>
        </p:nvSpPr>
        <p:spPr>
          <a:xfrm flipV="1">
            <a:off x="8469400" y="3245775"/>
            <a:ext cx="267415" cy="351070"/>
          </a:xfrm>
          <a:prstGeom prst="roundRect">
            <a:avLst/>
          </a:prstGeom>
          <a:solidFill>
            <a:srgbClr val="FF0000">
              <a:alpha val="40000"/>
            </a:srgb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35" name="文本框 34">
            <a:extLst>
              <a:ext uri="{FF2B5EF4-FFF2-40B4-BE49-F238E27FC236}">
                <a16:creationId xmlns:a16="http://schemas.microsoft.com/office/drawing/2014/main" id="{E13759DE-2282-44A7-A40C-D6FA075362C4}"/>
              </a:ext>
            </a:extLst>
          </p:cNvPr>
          <p:cNvSpPr txBox="1"/>
          <p:nvPr/>
        </p:nvSpPr>
        <p:spPr>
          <a:xfrm>
            <a:off x="8851067" y="3421310"/>
            <a:ext cx="3220163" cy="923330"/>
          </a:xfrm>
          <a:prstGeom prst="rect">
            <a:avLst/>
          </a:prstGeom>
          <a:noFill/>
        </p:spPr>
        <p:txBody>
          <a:bodyPr wrap="square" rtlCol="0">
            <a:spAutoFit/>
          </a:bodyPr>
          <a:lstStyle/>
          <a:p>
            <a:pPr algn="ctr"/>
            <a:r>
              <a:rPr lang="zh-CN" altLang="en-US" b="1" dirty="0">
                <a:solidFill>
                  <a:schemeClr val="accent1">
                    <a:lumMod val="75000"/>
                  </a:schemeClr>
                </a:solidFill>
                <a:latin typeface="微软雅黑" panose="020B0503020204020204" pitchFamily="34" charset="-122"/>
              </a:rPr>
              <a:t>知识源、网络构建、补丁选择和补丁扩增等步骤都有一定的贡献度和必要性。</a:t>
            </a:r>
          </a:p>
        </p:txBody>
      </p:sp>
      <p:sp>
        <p:nvSpPr>
          <p:cNvPr id="36" name="文本框 35">
            <a:extLst>
              <a:ext uri="{FF2B5EF4-FFF2-40B4-BE49-F238E27FC236}">
                <a16:creationId xmlns:a16="http://schemas.microsoft.com/office/drawing/2014/main" id="{AE4D63A9-D822-45FF-B354-E498670D9D32}"/>
              </a:ext>
            </a:extLst>
          </p:cNvPr>
          <p:cNvSpPr txBox="1"/>
          <p:nvPr/>
        </p:nvSpPr>
        <p:spPr>
          <a:xfrm>
            <a:off x="6949303" y="1215044"/>
            <a:ext cx="5242698" cy="646331"/>
          </a:xfrm>
          <a:prstGeom prst="rect">
            <a:avLst/>
          </a:prstGeom>
          <a:noFill/>
        </p:spPr>
        <p:txBody>
          <a:bodyPr wrap="square" rtlCol="0">
            <a:spAutoFit/>
          </a:bodyPr>
          <a:lstStyle/>
          <a:p>
            <a:pPr algn="ctr"/>
            <a:r>
              <a:rPr lang="zh-CN" altLang="en-US" b="1" dirty="0">
                <a:solidFill>
                  <a:schemeClr val="accent1">
                    <a:lumMod val="75000"/>
                  </a:schemeClr>
                </a:solidFill>
                <a:latin typeface="微软雅黑" panose="020B0503020204020204" pitchFamily="34" charset="-122"/>
              </a:rPr>
              <a:t>知识源、网络构建、补丁选择</a:t>
            </a:r>
            <a:endParaRPr lang="en-US" altLang="zh-CN" b="1" dirty="0">
              <a:solidFill>
                <a:schemeClr val="accent1">
                  <a:lumMod val="75000"/>
                </a:schemeClr>
              </a:solidFill>
              <a:latin typeface="微软雅黑" panose="020B0503020204020204" pitchFamily="34" charset="-122"/>
            </a:endParaRPr>
          </a:p>
          <a:p>
            <a:pPr algn="ctr"/>
            <a:r>
              <a:rPr lang="zh-CN" altLang="en-US" b="1" dirty="0">
                <a:solidFill>
                  <a:schemeClr val="accent1">
                    <a:lumMod val="75000"/>
                  </a:schemeClr>
                </a:solidFill>
                <a:latin typeface="微软雅黑" panose="020B0503020204020204" pitchFamily="34" charset="-122"/>
              </a:rPr>
              <a:t>和补丁扩增等步骤都有一定的贡献度和必要性。</a:t>
            </a:r>
          </a:p>
        </p:txBody>
      </p:sp>
    </p:spTree>
    <p:extLst>
      <p:ext uri="{BB962C8B-B14F-4D97-AF65-F5344CB8AC3E}">
        <p14:creationId xmlns:p14="http://schemas.microsoft.com/office/powerpoint/2010/main" val="978900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a:xfrm>
            <a:off x="4219987" y="2242484"/>
            <a:ext cx="3752025" cy="2373032"/>
          </a:xfrm>
        </p:spPr>
        <p:txBody>
          <a:bodyPr/>
          <a:lstStyle/>
          <a:p>
            <a:r>
              <a:rPr kumimoji="1" lang="zh-CN" altLang="en-US" sz="4800" dirty="0">
                <a:latin typeface="+mj-lt"/>
                <a:cs typeface="Times New Roman" panose="02020603050405020304" pitchFamily="18" charset="0"/>
              </a:rPr>
              <a:t>背景知识及相关工作</a:t>
            </a:r>
          </a:p>
        </p:txBody>
      </p:sp>
    </p:spTree>
    <p:extLst>
      <p:ext uri="{BB962C8B-B14F-4D97-AF65-F5344CB8AC3E}">
        <p14:creationId xmlns:p14="http://schemas.microsoft.com/office/powerpoint/2010/main" val="171049917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04</a:t>
            </a:r>
            <a:r>
              <a:rPr kumimoji="1" lang="zh-CN" altLang="en-US" dirty="0"/>
              <a:t> </a:t>
            </a:r>
            <a:r>
              <a:rPr kumimoji="1" lang="zh-CN" altLang="en-US" dirty="0">
                <a:cs typeface="Times New Roman" panose="02020603050405020304" pitchFamily="18" charset="0"/>
              </a:rPr>
              <a:t>实验评估 </a:t>
            </a:r>
            <a:r>
              <a:rPr kumimoji="1" lang="en-US" altLang="zh-CN" dirty="0">
                <a:cs typeface="Times New Roman" panose="02020603050405020304" pitchFamily="18" charset="0"/>
              </a:rPr>
              <a:t>&gt; 4.2 </a:t>
            </a:r>
            <a:r>
              <a:rPr kumimoji="1" lang="zh-CN" altLang="en-US" dirty="0">
                <a:cs typeface="Times New Roman" panose="02020603050405020304" pitchFamily="18" charset="0"/>
              </a:rPr>
              <a:t>实验结果</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RQ8:</a:t>
            </a:r>
            <a:r>
              <a:rPr kumimoji="1" lang="zh-CN" altLang="en-US" sz="1800" dirty="0">
                <a:solidFill>
                  <a:schemeClr val="tx1"/>
                </a:solidFill>
                <a:latin typeface="+mn-lt"/>
                <a:ea typeface="+mn-ea"/>
                <a:cs typeface="+mn-cs"/>
              </a:rPr>
              <a:t> 敏感度分析</a:t>
            </a:r>
          </a:p>
        </p:txBody>
      </p:sp>
      <p:sp>
        <p:nvSpPr>
          <p:cNvPr id="12" name="文本框 11">
            <a:extLst>
              <a:ext uri="{FF2B5EF4-FFF2-40B4-BE49-F238E27FC236}">
                <a16:creationId xmlns:a16="http://schemas.microsoft.com/office/drawing/2014/main" id="{E462A3B6-D09D-1347-BFD4-0AE0C8DAD523}"/>
              </a:ext>
            </a:extLst>
          </p:cNvPr>
          <p:cNvSpPr txBox="1"/>
          <p:nvPr/>
        </p:nvSpPr>
        <p:spPr>
          <a:xfrm>
            <a:off x="1731158" y="5187851"/>
            <a:ext cx="7635917" cy="646331"/>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随着网络层数的增加，网络中将包含更多补丁。</a:t>
            </a:r>
            <a:endParaRPr lang="en-US" altLang="zh-CN" dirty="0"/>
          </a:p>
          <a:p>
            <a:pPr marL="285750" indent="-285750">
              <a:buFont typeface="Arial" panose="020B0604020202020204" pitchFamily="34" charset="0"/>
              <a:buChar char="•"/>
            </a:pPr>
            <a:r>
              <a:rPr lang="zh-CN" altLang="en-US" dirty="0"/>
              <a:t>随着代码提交时间跨度的增加，</a:t>
            </a:r>
            <a:r>
              <a:rPr lang="en" altLang="zh-CN" dirty="0"/>
              <a:t>TRACER </a:t>
            </a:r>
            <a:r>
              <a:rPr lang="zh-CN" altLang="en-US" dirty="0"/>
              <a:t>会搜索到更广的代码提交。</a:t>
            </a:r>
          </a:p>
        </p:txBody>
      </p:sp>
      <p:pic>
        <p:nvPicPr>
          <p:cNvPr id="4" name="图片 3">
            <a:extLst>
              <a:ext uri="{FF2B5EF4-FFF2-40B4-BE49-F238E27FC236}">
                <a16:creationId xmlns:a16="http://schemas.microsoft.com/office/drawing/2014/main" id="{1CBDB4E4-50E8-F34A-863E-1C8690EF2DA6}"/>
              </a:ext>
            </a:extLst>
          </p:cNvPr>
          <p:cNvPicPr>
            <a:picLocks noChangeAspect="1"/>
          </p:cNvPicPr>
          <p:nvPr/>
        </p:nvPicPr>
        <p:blipFill rotWithShape="1">
          <a:blip r:embed="rId3"/>
          <a:srcRect r="196" b="50776"/>
          <a:stretch/>
        </p:blipFill>
        <p:spPr>
          <a:xfrm>
            <a:off x="1015715" y="1932610"/>
            <a:ext cx="4005463" cy="2992779"/>
          </a:xfrm>
          <a:prstGeom prst="rect">
            <a:avLst/>
          </a:prstGeom>
        </p:spPr>
      </p:pic>
      <p:pic>
        <p:nvPicPr>
          <p:cNvPr id="8" name="图片 7">
            <a:extLst>
              <a:ext uri="{FF2B5EF4-FFF2-40B4-BE49-F238E27FC236}">
                <a16:creationId xmlns:a16="http://schemas.microsoft.com/office/drawing/2014/main" id="{37C48AE3-65A4-E04D-8F4F-83B9CB97B360}"/>
              </a:ext>
            </a:extLst>
          </p:cNvPr>
          <p:cNvPicPr>
            <a:picLocks noChangeAspect="1"/>
          </p:cNvPicPr>
          <p:nvPr/>
        </p:nvPicPr>
        <p:blipFill>
          <a:blip r:embed="rId4"/>
          <a:stretch>
            <a:fillRect/>
          </a:stretch>
        </p:blipFill>
        <p:spPr>
          <a:xfrm>
            <a:off x="5549117" y="1823554"/>
            <a:ext cx="4005463" cy="3121499"/>
          </a:xfrm>
          <a:prstGeom prst="rect">
            <a:avLst/>
          </a:prstGeom>
        </p:spPr>
      </p:pic>
      <p:sp>
        <p:nvSpPr>
          <p:cNvPr id="3" name="椭圆 2">
            <a:extLst>
              <a:ext uri="{FF2B5EF4-FFF2-40B4-BE49-F238E27FC236}">
                <a16:creationId xmlns:a16="http://schemas.microsoft.com/office/drawing/2014/main" id="{3378C375-CB46-432C-98BB-52DF461E2520}"/>
              </a:ext>
            </a:extLst>
          </p:cNvPr>
          <p:cNvSpPr/>
          <p:nvPr/>
        </p:nvSpPr>
        <p:spPr>
          <a:xfrm>
            <a:off x="3343275" y="2447925"/>
            <a:ext cx="419100" cy="8001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a:extLst>
              <a:ext uri="{FF2B5EF4-FFF2-40B4-BE49-F238E27FC236}">
                <a16:creationId xmlns:a16="http://schemas.microsoft.com/office/drawing/2014/main" id="{93A3F338-62D1-4AF9-8FFE-8BAD7C298061}"/>
              </a:ext>
            </a:extLst>
          </p:cNvPr>
          <p:cNvSpPr/>
          <p:nvPr/>
        </p:nvSpPr>
        <p:spPr>
          <a:xfrm>
            <a:off x="7443988" y="2447925"/>
            <a:ext cx="419100" cy="8001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文本框 10">
            <a:extLst>
              <a:ext uri="{FF2B5EF4-FFF2-40B4-BE49-F238E27FC236}">
                <a16:creationId xmlns:a16="http://schemas.microsoft.com/office/drawing/2014/main" id="{DF60B5CC-83E6-4DFD-A5BD-796866BD76D2}"/>
              </a:ext>
            </a:extLst>
          </p:cNvPr>
          <p:cNvSpPr txBox="1"/>
          <p:nvPr/>
        </p:nvSpPr>
        <p:spPr>
          <a:xfrm>
            <a:off x="1731158" y="6038237"/>
            <a:ext cx="7460793" cy="646331"/>
          </a:xfrm>
          <a:prstGeom prst="rect">
            <a:avLst/>
          </a:prstGeom>
          <a:noFill/>
        </p:spPr>
        <p:txBody>
          <a:bodyPr wrap="square" rtlCol="0">
            <a:spAutoFit/>
          </a:bodyPr>
          <a:lstStyle/>
          <a:p>
            <a:r>
              <a:rPr lang="en" altLang="zh-CN" b="1" dirty="0">
                <a:solidFill>
                  <a:schemeClr val="accent1">
                    <a:lumMod val="75000"/>
                  </a:schemeClr>
                </a:solidFill>
                <a:latin typeface="微软雅黑" panose="020B0503020204020204" pitchFamily="34" charset="-122"/>
              </a:rPr>
              <a:t>TRACER </a:t>
            </a:r>
            <a:r>
              <a:rPr lang="zh-CN" altLang="en-US" b="1" dirty="0">
                <a:solidFill>
                  <a:schemeClr val="accent1">
                    <a:lumMod val="75000"/>
                  </a:schemeClr>
                </a:solidFill>
                <a:latin typeface="微软雅黑" panose="020B0503020204020204" pitchFamily="34" charset="-122"/>
              </a:rPr>
              <a:t>准确率对参数变化不是非常敏感。</a:t>
            </a:r>
            <a:endParaRPr lang="en-US" altLang="zh-CN" b="1" dirty="0">
              <a:solidFill>
                <a:schemeClr val="accent1">
                  <a:lumMod val="75000"/>
                </a:schemeClr>
              </a:solidFill>
              <a:latin typeface="微软雅黑" panose="020B0503020204020204" pitchFamily="34" charset="-122"/>
            </a:endParaRPr>
          </a:p>
          <a:p>
            <a:r>
              <a:rPr lang="zh-CN" altLang="en-US" b="1" dirty="0">
                <a:solidFill>
                  <a:schemeClr val="accent1">
                    <a:lumMod val="75000"/>
                  </a:schemeClr>
                </a:solidFill>
                <a:latin typeface="微软雅黑" panose="020B0503020204020204" pitchFamily="34" charset="-122"/>
              </a:rPr>
              <a:t>网络深度为 </a:t>
            </a:r>
            <a:r>
              <a:rPr lang="en-US" altLang="zh-CN" b="1" dirty="0">
                <a:solidFill>
                  <a:schemeClr val="accent1">
                    <a:lumMod val="75000"/>
                  </a:schemeClr>
                </a:solidFill>
                <a:latin typeface="微软雅黑" panose="020B0503020204020204" pitchFamily="34" charset="-122"/>
              </a:rPr>
              <a:t>5 </a:t>
            </a:r>
            <a:r>
              <a:rPr lang="zh-CN" altLang="en-US" b="1" dirty="0">
                <a:solidFill>
                  <a:schemeClr val="accent1">
                    <a:lumMod val="75000"/>
                  </a:schemeClr>
                </a:solidFill>
                <a:latin typeface="微软雅黑" panose="020B0503020204020204" pitchFamily="34" charset="-122"/>
              </a:rPr>
              <a:t>层</a:t>
            </a:r>
            <a:r>
              <a:rPr lang="en-US" altLang="zh-CN" b="1" dirty="0">
                <a:solidFill>
                  <a:schemeClr val="accent1">
                    <a:lumMod val="75000"/>
                  </a:schemeClr>
                </a:solidFill>
                <a:latin typeface="微软雅黑" panose="020B0503020204020204" pitchFamily="34" charset="-122"/>
              </a:rPr>
              <a:t> </a:t>
            </a:r>
            <a:r>
              <a:rPr lang="zh-CN" altLang="en-US" b="1" dirty="0">
                <a:solidFill>
                  <a:schemeClr val="accent1">
                    <a:lumMod val="75000"/>
                  </a:schemeClr>
                </a:solidFill>
                <a:latin typeface="微软雅黑" panose="020B0503020204020204" pitchFamily="34" charset="-122"/>
              </a:rPr>
              <a:t>、提交时间跨度为 </a:t>
            </a:r>
            <a:r>
              <a:rPr lang="en-US" altLang="zh-CN" b="1" dirty="0">
                <a:solidFill>
                  <a:schemeClr val="accent1">
                    <a:lumMod val="75000"/>
                  </a:schemeClr>
                </a:solidFill>
                <a:latin typeface="微软雅黑" panose="020B0503020204020204" pitchFamily="34" charset="-122"/>
              </a:rPr>
              <a:t>30 </a:t>
            </a:r>
            <a:r>
              <a:rPr lang="zh-CN" altLang="en-US" b="1" dirty="0">
                <a:solidFill>
                  <a:schemeClr val="accent1">
                    <a:lumMod val="75000"/>
                  </a:schemeClr>
                </a:solidFill>
                <a:latin typeface="微软雅黑" panose="020B0503020204020204" pitchFamily="34" charset="-122"/>
              </a:rPr>
              <a:t>天时，效果相对最优。  </a:t>
            </a:r>
          </a:p>
        </p:txBody>
      </p:sp>
      <p:sp>
        <p:nvSpPr>
          <p:cNvPr id="13" name="文本框 12">
            <a:extLst>
              <a:ext uri="{FF2B5EF4-FFF2-40B4-BE49-F238E27FC236}">
                <a16:creationId xmlns:a16="http://schemas.microsoft.com/office/drawing/2014/main" id="{AC80DD9B-A316-4F44-9114-07365AA9610A}"/>
              </a:ext>
            </a:extLst>
          </p:cNvPr>
          <p:cNvSpPr txBox="1"/>
          <p:nvPr/>
        </p:nvSpPr>
        <p:spPr>
          <a:xfrm>
            <a:off x="3923141" y="1119091"/>
            <a:ext cx="7460793" cy="923330"/>
          </a:xfrm>
          <a:prstGeom prst="rect">
            <a:avLst/>
          </a:prstGeom>
          <a:noFill/>
        </p:spPr>
        <p:txBody>
          <a:bodyPr wrap="square" rtlCol="0">
            <a:spAutoFit/>
          </a:bodyPr>
          <a:lstStyle/>
          <a:p>
            <a:pPr algn="ctr"/>
            <a:r>
              <a:rPr lang="en" altLang="zh-CN" b="1" dirty="0">
                <a:solidFill>
                  <a:schemeClr val="accent1">
                    <a:lumMod val="75000"/>
                  </a:schemeClr>
                </a:solidFill>
                <a:latin typeface="微软雅黑" panose="020B0503020204020204" pitchFamily="34" charset="-122"/>
              </a:rPr>
              <a:t>TRACER </a:t>
            </a:r>
            <a:r>
              <a:rPr lang="zh-CN" altLang="en-US" b="1" dirty="0">
                <a:solidFill>
                  <a:schemeClr val="accent1">
                    <a:lumMod val="75000"/>
                  </a:schemeClr>
                </a:solidFill>
                <a:latin typeface="微软雅黑" panose="020B0503020204020204" pitchFamily="34" charset="-122"/>
              </a:rPr>
              <a:t>准确率对参数变化不是非常敏感。</a:t>
            </a:r>
            <a:endParaRPr lang="en-US" altLang="zh-CN" b="1" dirty="0">
              <a:solidFill>
                <a:schemeClr val="accent1">
                  <a:lumMod val="75000"/>
                </a:schemeClr>
              </a:solidFill>
              <a:latin typeface="微软雅黑" panose="020B0503020204020204" pitchFamily="34" charset="-122"/>
            </a:endParaRPr>
          </a:p>
          <a:p>
            <a:pPr algn="ctr"/>
            <a:r>
              <a:rPr lang="zh-CN" altLang="en-US" b="1" dirty="0">
                <a:solidFill>
                  <a:schemeClr val="accent1">
                    <a:lumMod val="75000"/>
                  </a:schemeClr>
                </a:solidFill>
                <a:latin typeface="微软雅黑" panose="020B0503020204020204" pitchFamily="34" charset="-122"/>
              </a:rPr>
              <a:t>网络深度为 </a:t>
            </a:r>
            <a:r>
              <a:rPr lang="en-US" altLang="zh-CN" b="1" dirty="0">
                <a:solidFill>
                  <a:schemeClr val="accent1">
                    <a:lumMod val="75000"/>
                  </a:schemeClr>
                </a:solidFill>
                <a:latin typeface="微软雅黑" panose="020B0503020204020204" pitchFamily="34" charset="-122"/>
              </a:rPr>
              <a:t>5 </a:t>
            </a:r>
            <a:r>
              <a:rPr lang="zh-CN" altLang="en-US" b="1" dirty="0">
                <a:solidFill>
                  <a:schemeClr val="accent1">
                    <a:lumMod val="75000"/>
                  </a:schemeClr>
                </a:solidFill>
                <a:latin typeface="微软雅黑" panose="020B0503020204020204" pitchFamily="34" charset="-122"/>
              </a:rPr>
              <a:t>层</a:t>
            </a:r>
            <a:r>
              <a:rPr lang="en-US" altLang="zh-CN" b="1" dirty="0">
                <a:solidFill>
                  <a:schemeClr val="accent1">
                    <a:lumMod val="75000"/>
                  </a:schemeClr>
                </a:solidFill>
                <a:latin typeface="微软雅黑" panose="020B0503020204020204" pitchFamily="34" charset="-122"/>
              </a:rPr>
              <a:t> </a:t>
            </a:r>
            <a:r>
              <a:rPr lang="zh-CN" altLang="en-US" b="1" dirty="0">
                <a:solidFill>
                  <a:schemeClr val="accent1">
                    <a:lumMod val="75000"/>
                  </a:schemeClr>
                </a:solidFill>
                <a:latin typeface="微软雅黑" panose="020B0503020204020204" pitchFamily="34" charset="-122"/>
              </a:rPr>
              <a:t>、提交时间跨度为 </a:t>
            </a:r>
            <a:r>
              <a:rPr lang="en-US" altLang="zh-CN" b="1" dirty="0">
                <a:solidFill>
                  <a:schemeClr val="accent1">
                    <a:lumMod val="75000"/>
                  </a:schemeClr>
                </a:solidFill>
                <a:latin typeface="微软雅黑" panose="020B0503020204020204" pitchFamily="34" charset="-122"/>
              </a:rPr>
              <a:t>30 </a:t>
            </a:r>
            <a:r>
              <a:rPr lang="zh-CN" altLang="en-US" b="1" dirty="0">
                <a:solidFill>
                  <a:schemeClr val="accent1">
                    <a:lumMod val="75000"/>
                  </a:schemeClr>
                </a:solidFill>
                <a:latin typeface="微软雅黑" panose="020B0503020204020204" pitchFamily="34" charset="-122"/>
              </a:rPr>
              <a:t>天时，</a:t>
            </a:r>
            <a:endParaRPr lang="en-US" altLang="zh-CN" b="1" dirty="0">
              <a:solidFill>
                <a:schemeClr val="accent1">
                  <a:lumMod val="75000"/>
                </a:schemeClr>
              </a:solidFill>
              <a:latin typeface="微软雅黑" panose="020B0503020204020204" pitchFamily="34" charset="-122"/>
            </a:endParaRPr>
          </a:p>
          <a:p>
            <a:pPr algn="ctr"/>
            <a:r>
              <a:rPr lang="zh-CN" altLang="en-US" b="1" dirty="0">
                <a:solidFill>
                  <a:schemeClr val="accent1">
                    <a:lumMod val="75000"/>
                  </a:schemeClr>
                </a:solidFill>
                <a:latin typeface="微软雅黑" panose="020B0503020204020204" pitchFamily="34" charset="-122"/>
              </a:rPr>
              <a:t>效果相对最优。  </a:t>
            </a:r>
          </a:p>
        </p:txBody>
      </p:sp>
    </p:spTree>
    <p:extLst>
      <p:ext uri="{BB962C8B-B14F-4D97-AF65-F5344CB8AC3E}">
        <p14:creationId xmlns:p14="http://schemas.microsoft.com/office/powerpoint/2010/main" val="42145778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04</a:t>
            </a:r>
            <a:r>
              <a:rPr kumimoji="1" lang="zh-CN" altLang="en-US" dirty="0"/>
              <a:t> </a:t>
            </a:r>
            <a:r>
              <a:rPr kumimoji="1" lang="zh-CN" altLang="en-US" dirty="0">
                <a:cs typeface="Times New Roman" panose="02020603050405020304" pitchFamily="18" charset="0"/>
              </a:rPr>
              <a:t>实验评估 </a:t>
            </a:r>
            <a:r>
              <a:rPr kumimoji="1" lang="en-US" altLang="zh-CN" dirty="0">
                <a:cs typeface="Times New Roman" panose="02020603050405020304" pitchFamily="18" charset="0"/>
              </a:rPr>
              <a:t>&gt; 4.2 </a:t>
            </a:r>
            <a:r>
              <a:rPr kumimoji="1" lang="zh-CN" altLang="en-US" dirty="0">
                <a:cs typeface="Times New Roman" panose="02020603050405020304" pitchFamily="18" charset="0"/>
              </a:rPr>
              <a:t>实验结果</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RQ9:</a:t>
            </a:r>
            <a:r>
              <a:rPr kumimoji="1" lang="zh-CN" altLang="en-US" sz="1800" dirty="0">
                <a:solidFill>
                  <a:schemeClr val="tx1"/>
                </a:solidFill>
                <a:latin typeface="+mn-lt"/>
                <a:ea typeface="+mn-ea"/>
                <a:cs typeface="+mn-cs"/>
              </a:rPr>
              <a:t> 通用性分析</a:t>
            </a:r>
          </a:p>
        </p:txBody>
      </p:sp>
      <p:sp>
        <p:nvSpPr>
          <p:cNvPr id="12" name="文本框 11">
            <a:extLst>
              <a:ext uri="{FF2B5EF4-FFF2-40B4-BE49-F238E27FC236}">
                <a16:creationId xmlns:a16="http://schemas.microsoft.com/office/drawing/2014/main" id="{E462A3B6-D09D-1347-BFD4-0AE0C8DAD523}"/>
              </a:ext>
            </a:extLst>
          </p:cNvPr>
          <p:cNvSpPr txBox="1"/>
          <p:nvPr/>
        </p:nvSpPr>
        <p:spPr>
          <a:xfrm>
            <a:off x="941617" y="1862838"/>
            <a:ext cx="7668983" cy="646331"/>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latin typeface="微软雅黑" panose="020B0503020204020204" pitchFamily="34" charset="-122"/>
              </a:rPr>
              <a:t>数据集一 </a:t>
            </a:r>
            <a:r>
              <a:rPr lang="en-US" altLang="zh-CN" dirty="0">
                <a:latin typeface="微软雅黑" panose="020B0503020204020204" pitchFamily="34" charset="-122"/>
              </a:rPr>
              <a:t>3,185</a:t>
            </a:r>
            <a:r>
              <a:rPr lang="zh-CN" altLang="en-US" dirty="0">
                <a:latin typeface="微软雅黑" panose="020B0503020204020204" pitchFamily="34" charset="-122"/>
              </a:rPr>
              <a:t>个漏洞，</a:t>
            </a:r>
            <a:r>
              <a:rPr lang="en" altLang="zh-CN" dirty="0"/>
              <a:t>TRACER </a:t>
            </a:r>
            <a:r>
              <a:rPr lang="zh-CN" altLang="en-US" dirty="0"/>
              <a:t>补丁覆盖率 </a:t>
            </a:r>
            <a:r>
              <a:rPr lang="en-US" altLang="zh-CN" dirty="0"/>
              <a:t>67.7% (2,155/</a:t>
            </a:r>
            <a:r>
              <a:rPr lang="en-US" altLang="zh-CN" dirty="0">
                <a:latin typeface="微软雅黑" panose="020B0503020204020204" pitchFamily="34" charset="-122"/>
              </a:rPr>
              <a:t>3,185</a:t>
            </a:r>
            <a:r>
              <a:rPr lang="en-US" altLang="zh-CN" dirty="0"/>
              <a:t>)</a:t>
            </a:r>
            <a:r>
              <a:rPr lang="zh-CN" altLang="en-US" dirty="0"/>
              <a:t> 。</a:t>
            </a:r>
            <a:endParaRPr lang="en-US" altLang="zh-CN" dirty="0"/>
          </a:p>
          <a:p>
            <a:pPr marL="285750" indent="-285750">
              <a:buFont typeface="Arial" panose="020B0604020202020204" pitchFamily="34" charset="0"/>
              <a:buChar char="•"/>
            </a:pPr>
            <a:r>
              <a:rPr lang="zh-CN" altLang="en-US" dirty="0">
                <a:latin typeface="微软雅黑" panose="020B0503020204020204" pitchFamily="34" charset="-122"/>
              </a:rPr>
              <a:t>数据集二 </a:t>
            </a:r>
            <a:r>
              <a:rPr lang="en-US" altLang="zh-CN" dirty="0"/>
              <a:t>5,468</a:t>
            </a:r>
            <a:r>
              <a:rPr lang="zh-CN" altLang="en-US" dirty="0">
                <a:latin typeface="微软雅黑" panose="020B0503020204020204" pitchFamily="34" charset="-122"/>
              </a:rPr>
              <a:t>个漏洞，</a:t>
            </a:r>
            <a:r>
              <a:rPr lang="en" altLang="zh-CN" dirty="0"/>
              <a:t>TRACER </a:t>
            </a:r>
            <a:r>
              <a:rPr lang="zh-CN" altLang="en-US" dirty="0"/>
              <a:t>补丁覆盖率 </a:t>
            </a:r>
            <a:r>
              <a:rPr lang="en-US" altLang="zh-CN" dirty="0"/>
              <a:t>51.5% (2,816/5,468)</a:t>
            </a:r>
            <a:r>
              <a:rPr lang="zh-CN" altLang="en-US" dirty="0"/>
              <a:t> 。</a:t>
            </a:r>
            <a:endParaRPr lang="en-US" altLang="zh-CN" dirty="0"/>
          </a:p>
        </p:txBody>
      </p:sp>
      <p:grpSp>
        <p:nvGrpSpPr>
          <p:cNvPr id="3" name="组合 2">
            <a:extLst>
              <a:ext uri="{FF2B5EF4-FFF2-40B4-BE49-F238E27FC236}">
                <a16:creationId xmlns:a16="http://schemas.microsoft.com/office/drawing/2014/main" id="{1CE54E09-675C-4B5C-AA2A-91C46CE871BB}"/>
              </a:ext>
            </a:extLst>
          </p:cNvPr>
          <p:cNvGrpSpPr/>
          <p:nvPr/>
        </p:nvGrpSpPr>
        <p:grpSpPr>
          <a:xfrm>
            <a:off x="1052823" y="2819029"/>
            <a:ext cx="7218948" cy="2339533"/>
            <a:chOff x="1072645" y="2539268"/>
            <a:chExt cx="7218948" cy="2339533"/>
          </a:xfrm>
        </p:grpSpPr>
        <p:pic>
          <p:nvPicPr>
            <p:cNvPr id="5" name="图片 4">
              <a:extLst>
                <a:ext uri="{FF2B5EF4-FFF2-40B4-BE49-F238E27FC236}">
                  <a16:creationId xmlns:a16="http://schemas.microsoft.com/office/drawing/2014/main" id="{9FFB3C1A-9DDE-8940-B708-D996DAF5A036}"/>
                </a:ext>
              </a:extLst>
            </p:cNvPr>
            <p:cNvPicPr>
              <a:picLocks noChangeAspect="1"/>
            </p:cNvPicPr>
            <p:nvPr/>
          </p:nvPicPr>
          <p:blipFill>
            <a:blip r:embed="rId3"/>
            <a:stretch>
              <a:fillRect/>
            </a:stretch>
          </p:blipFill>
          <p:spPr>
            <a:xfrm>
              <a:off x="1072645" y="2539268"/>
              <a:ext cx="7218948" cy="2339533"/>
            </a:xfrm>
            <a:prstGeom prst="rect">
              <a:avLst/>
            </a:prstGeom>
          </p:spPr>
        </p:pic>
        <p:sp>
          <p:nvSpPr>
            <p:cNvPr id="7" name="矩形: 圆角 6">
              <a:extLst>
                <a:ext uri="{FF2B5EF4-FFF2-40B4-BE49-F238E27FC236}">
                  <a16:creationId xmlns:a16="http://schemas.microsoft.com/office/drawing/2014/main" id="{23F854F2-F634-4247-BC48-9C727AEA06C4}"/>
                </a:ext>
              </a:extLst>
            </p:cNvPr>
            <p:cNvSpPr/>
            <p:nvPr/>
          </p:nvSpPr>
          <p:spPr>
            <a:xfrm flipV="1">
              <a:off x="3347968" y="3782397"/>
              <a:ext cx="521117" cy="351070"/>
            </a:xfrm>
            <a:prstGeom prst="roundRect">
              <a:avLst/>
            </a:prstGeom>
            <a:solidFill>
              <a:srgbClr val="FF0000">
                <a:alpha val="40000"/>
              </a:srgb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8" name="矩形: 圆角 7">
              <a:extLst>
                <a:ext uri="{FF2B5EF4-FFF2-40B4-BE49-F238E27FC236}">
                  <a16:creationId xmlns:a16="http://schemas.microsoft.com/office/drawing/2014/main" id="{90C6569A-8923-47B8-9AC3-985CCD3387DC}"/>
                </a:ext>
              </a:extLst>
            </p:cNvPr>
            <p:cNvSpPr/>
            <p:nvPr/>
          </p:nvSpPr>
          <p:spPr>
            <a:xfrm flipV="1">
              <a:off x="6262618" y="3782397"/>
              <a:ext cx="521117" cy="351070"/>
            </a:xfrm>
            <a:prstGeom prst="roundRect">
              <a:avLst/>
            </a:prstGeom>
            <a:solidFill>
              <a:srgbClr val="FF0000">
                <a:alpha val="40000"/>
              </a:srgb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grpSp>
      <p:sp>
        <p:nvSpPr>
          <p:cNvPr id="13" name="文本框 12">
            <a:extLst>
              <a:ext uri="{FF2B5EF4-FFF2-40B4-BE49-F238E27FC236}">
                <a16:creationId xmlns:a16="http://schemas.microsoft.com/office/drawing/2014/main" id="{DEC3856E-2E19-40A1-93C7-8B9111ECED00}"/>
              </a:ext>
            </a:extLst>
          </p:cNvPr>
          <p:cNvSpPr txBox="1"/>
          <p:nvPr/>
        </p:nvSpPr>
        <p:spPr>
          <a:xfrm>
            <a:off x="8857363" y="2016726"/>
            <a:ext cx="1222348" cy="338554"/>
          </a:xfrm>
          <a:prstGeom prst="rect">
            <a:avLst/>
          </a:prstGeom>
          <a:noFill/>
        </p:spPr>
        <p:txBody>
          <a:bodyPr wrap="square" rtlCol="0">
            <a:spAutoFit/>
          </a:bodyPr>
          <a:lstStyle/>
          <a:p>
            <a:pPr algn="ctr"/>
            <a:r>
              <a:rPr lang="zh-CN" altLang="en-US" sz="1600" b="1" dirty="0">
                <a:solidFill>
                  <a:srgbClr val="FF0000"/>
                </a:solidFill>
                <a:latin typeface="微软雅黑" panose="020B0503020204020204" pitchFamily="34" charset="-122"/>
              </a:rPr>
              <a:t>覆盖率评估</a:t>
            </a:r>
            <a:endParaRPr lang="zh-CN" altLang="en-US" b="1" dirty="0">
              <a:solidFill>
                <a:srgbClr val="FF0000"/>
              </a:solidFill>
              <a:latin typeface="微软雅黑" panose="020B0503020204020204" pitchFamily="34" charset="-122"/>
            </a:endParaRPr>
          </a:p>
        </p:txBody>
      </p:sp>
      <p:sp>
        <p:nvSpPr>
          <p:cNvPr id="14" name="文本框 13">
            <a:extLst>
              <a:ext uri="{FF2B5EF4-FFF2-40B4-BE49-F238E27FC236}">
                <a16:creationId xmlns:a16="http://schemas.microsoft.com/office/drawing/2014/main" id="{5895A24A-FA78-4BDF-8707-0E5192357F63}"/>
              </a:ext>
            </a:extLst>
          </p:cNvPr>
          <p:cNvSpPr txBox="1"/>
          <p:nvPr/>
        </p:nvSpPr>
        <p:spPr>
          <a:xfrm>
            <a:off x="8857363" y="3988795"/>
            <a:ext cx="1222348" cy="338554"/>
          </a:xfrm>
          <a:prstGeom prst="rect">
            <a:avLst/>
          </a:prstGeom>
          <a:noFill/>
        </p:spPr>
        <p:txBody>
          <a:bodyPr wrap="square" rtlCol="0">
            <a:spAutoFit/>
          </a:bodyPr>
          <a:lstStyle/>
          <a:p>
            <a:pPr algn="ctr"/>
            <a:r>
              <a:rPr lang="zh-CN" altLang="en-US" sz="1600" b="1" dirty="0">
                <a:solidFill>
                  <a:srgbClr val="FF0000"/>
                </a:solidFill>
                <a:latin typeface="微软雅黑" panose="020B0503020204020204" pitchFamily="34" charset="-122"/>
              </a:rPr>
              <a:t>准确率评估</a:t>
            </a:r>
            <a:endParaRPr lang="zh-CN" altLang="en-US" b="1" dirty="0">
              <a:solidFill>
                <a:srgbClr val="FF0000"/>
              </a:solidFill>
              <a:latin typeface="微软雅黑" panose="020B0503020204020204" pitchFamily="34" charset="-122"/>
            </a:endParaRPr>
          </a:p>
        </p:txBody>
      </p:sp>
      <p:sp>
        <p:nvSpPr>
          <p:cNvPr id="15" name="文本框 14">
            <a:extLst>
              <a:ext uri="{FF2B5EF4-FFF2-40B4-BE49-F238E27FC236}">
                <a16:creationId xmlns:a16="http://schemas.microsoft.com/office/drawing/2014/main" id="{F999AACD-228D-4F51-97F3-30091049993C}"/>
              </a:ext>
            </a:extLst>
          </p:cNvPr>
          <p:cNvSpPr txBox="1"/>
          <p:nvPr/>
        </p:nvSpPr>
        <p:spPr>
          <a:xfrm>
            <a:off x="2436008" y="5570478"/>
            <a:ext cx="7460793" cy="369332"/>
          </a:xfrm>
          <a:prstGeom prst="rect">
            <a:avLst/>
          </a:prstGeom>
          <a:noFill/>
        </p:spPr>
        <p:txBody>
          <a:bodyPr wrap="square" rtlCol="0">
            <a:spAutoFit/>
          </a:bodyPr>
          <a:lstStyle/>
          <a:p>
            <a:r>
              <a:rPr lang="zh-CN" altLang="en-US" b="1" dirty="0">
                <a:solidFill>
                  <a:schemeClr val="accent1">
                    <a:lumMod val="75000"/>
                  </a:schemeClr>
                </a:solidFill>
                <a:latin typeface="微软雅黑" panose="020B0503020204020204" pitchFamily="34" charset="-122"/>
              </a:rPr>
              <a:t>对于更大范围的漏洞，</a:t>
            </a:r>
            <a:r>
              <a:rPr lang="en" altLang="zh-CN" b="1" dirty="0">
                <a:solidFill>
                  <a:schemeClr val="accent1">
                    <a:lumMod val="75000"/>
                  </a:schemeClr>
                </a:solidFill>
                <a:latin typeface="微软雅黑" panose="020B0503020204020204" pitchFamily="34" charset="-122"/>
              </a:rPr>
              <a:t>TRACER </a:t>
            </a:r>
            <a:r>
              <a:rPr lang="zh-CN" altLang="en-US" b="1" dirty="0">
                <a:solidFill>
                  <a:schemeClr val="accent1">
                    <a:lumMod val="75000"/>
                  </a:schemeClr>
                </a:solidFill>
                <a:latin typeface="微软雅黑" panose="020B0503020204020204" pitchFamily="34" charset="-122"/>
              </a:rPr>
              <a:t>依旧具有较好的准确率，通用性较好。</a:t>
            </a:r>
          </a:p>
        </p:txBody>
      </p:sp>
      <p:sp>
        <p:nvSpPr>
          <p:cNvPr id="16" name="文本框 15">
            <a:extLst>
              <a:ext uri="{FF2B5EF4-FFF2-40B4-BE49-F238E27FC236}">
                <a16:creationId xmlns:a16="http://schemas.microsoft.com/office/drawing/2014/main" id="{371282BD-2965-4067-9212-FB92047D7E66}"/>
              </a:ext>
            </a:extLst>
          </p:cNvPr>
          <p:cNvSpPr txBox="1"/>
          <p:nvPr/>
        </p:nvSpPr>
        <p:spPr>
          <a:xfrm>
            <a:off x="2512399" y="6061988"/>
            <a:ext cx="7460793" cy="646331"/>
          </a:xfrm>
          <a:prstGeom prst="rect">
            <a:avLst/>
          </a:prstGeom>
          <a:noFill/>
        </p:spPr>
        <p:txBody>
          <a:bodyPr wrap="square" rtlCol="0">
            <a:spAutoFit/>
          </a:bodyPr>
          <a:lstStyle/>
          <a:p>
            <a:pPr algn="ctr"/>
            <a:r>
              <a:rPr lang="zh-CN" altLang="en-US" b="1" dirty="0">
                <a:solidFill>
                  <a:schemeClr val="accent1">
                    <a:lumMod val="75000"/>
                  </a:schemeClr>
                </a:solidFill>
                <a:latin typeface="微软雅黑" panose="020B0503020204020204" pitchFamily="34" charset="-122"/>
              </a:rPr>
              <a:t>对于更大范围的漏洞，</a:t>
            </a:r>
            <a:endParaRPr lang="en-US" altLang="zh-CN" b="1" dirty="0">
              <a:solidFill>
                <a:schemeClr val="accent1">
                  <a:lumMod val="75000"/>
                </a:schemeClr>
              </a:solidFill>
              <a:latin typeface="微软雅黑" panose="020B0503020204020204" pitchFamily="34" charset="-122"/>
            </a:endParaRPr>
          </a:p>
          <a:p>
            <a:pPr algn="ctr"/>
            <a:r>
              <a:rPr lang="en" altLang="zh-CN" b="1" dirty="0">
                <a:solidFill>
                  <a:schemeClr val="accent1">
                    <a:lumMod val="75000"/>
                  </a:schemeClr>
                </a:solidFill>
                <a:latin typeface="微软雅黑" panose="020B0503020204020204" pitchFamily="34" charset="-122"/>
              </a:rPr>
              <a:t>TRACER </a:t>
            </a:r>
            <a:r>
              <a:rPr lang="zh-CN" altLang="en-US" b="1" dirty="0">
                <a:solidFill>
                  <a:schemeClr val="accent1">
                    <a:lumMod val="75000"/>
                  </a:schemeClr>
                </a:solidFill>
                <a:latin typeface="微软雅黑" panose="020B0503020204020204" pitchFamily="34" charset="-122"/>
              </a:rPr>
              <a:t>依旧具有较好的准确率，通用性较好。</a:t>
            </a:r>
          </a:p>
        </p:txBody>
      </p:sp>
    </p:spTree>
    <p:extLst>
      <p:ext uri="{BB962C8B-B14F-4D97-AF65-F5344CB8AC3E}">
        <p14:creationId xmlns:p14="http://schemas.microsoft.com/office/powerpoint/2010/main" val="27218676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95BEF5C-26B9-114D-8206-360E024031F6}"/>
              </a:ext>
            </a:extLst>
          </p:cNvPr>
          <p:cNvPicPr>
            <a:picLocks noChangeAspect="1"/>
          </p:cNvPicPr>
          <p:nvPr/>
        </p:nvPicPr>
        <p:blipFill>
          <a:blip r:embed="rId3"/>
          <a:stretch>
            <a:fillRect/>
          </a:stretch>
        </p:blipFill>
        <p:spPr>
          <a:xfrm>
            <a:off x="1954380" y="2790430"/>
            <a:ext cx="7192378" cy="2358946"/>
          </a:xfrm>
          <a:prstGeom prst="rect">
            <a:avLst/>
          </a:prstGeom>
        </p:spPr>
      </p:pic>
      <p:sp>
        <p:nvSpPr>
          <p:cNvPr id="8" name="矩形: 圆角 7">
            <a:extLst>
              <a:ext uri="{FF2B5EF4-FFF2-40B4-BE49-F238E27FC236}">
                <a16:creationId xmlns:a16="http://schemas.microsoft.com/office/drawing/2014/main" id="{913F6EFE-7F88-423E-855B-8D6AE4BCE534}"/>
              </a:ext>
            </a:extLst>
          </p:cNvPr>
          <p:cNvSpPr/>
          <p:nvPr/>
        </p:nvSpPr>
        <p:spPr>
          <a:xfrm flipV="1">
            <a:off x="3512792" y="4054967"/>
            <a:ext cx="762968" cy="793854"/>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04</a:t>
            </a:r>
            <a:r>
              <a:rPr kumimoji="1" lang="zh-CN" altLang="en-US" dirty="0"/>
              <a:t> </a:t>
            </a:r>
            <a:r>
              <a:rPr kumimoji="1" lang="zh-CN" altLang="en-US" dirty="0">
                <a:cs typeface="Times New Roman" panose="02020603050405020304" pitchFamily="18" charset="0"/>
              </a:rPr>
              <a:t>实验评估 </a:t>
            </a:r>
            <a:r>
              <a:rPr kumimoji="1" lang="en-US" altLang="zh-CN" dirty="0">
                <a:cs typeface="Times New Roman" panose="02020603050405020304" pitchFamily="18" charset="0"/>
              </a:rPr>
              <a:t>&gt; 4.2 </a:t>
            </a:r>
            <a:r>
              <a:rPr kumimoji="1" lang="zh-CN" altLang="en-US" dirty="0">
                <a:cs typeface="Times New Roman" panose="02020603050405020304" pitchFamily="18" charset="0"/>
              </a:rPr>
              <a:t>实验结果</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en-US" altLang="zh-CN" sz="1800" dirty="0">
                <a:solidFill>
                  <a:schemeClr val="tx1"/>
                </a:solidFill>
                <a:latin typeface="+mn-lt"/>
                <a:ea typeface="+mn-ea"/>
                <a:cs typeface="+mn-cs"/>
              </a:rPr>
              <a:t>RQ10:</a:t>
            </a:r>
            <a:r>
              <a:rPr kumimoji="1" lang="zh-CN" altLang="en-US" sz="1800" dirty="0">
                <a:solidFill>
                  <a:schemeClr val="tx1"/>
                </a:solidFill>
                <a:latin typeface="+mn-lt"/>
                <a:ea typeface="+mn-ea"/>
                <a:cs typeface="+mn-cs"/>
              </a:rPr>
              <a:t> 实用性分析</a:t>
            </a:r>
          </a:p>
        </p:txBody>
      </p:sp>
      <p:sp>
        <p:nvSpPr>
          <p:cNvPr id="12" name="文本框 11">
            <a:extLst>
              <a:ext uri="{FF2B5EF4-FFF2-40B4-BE49-F238E27FC236}">
                <a16:creationId xmlns:a16="http://schemas.microsoft.com/office/drawing/2014/main" id="{E462A3B6-D09D-1347-BFD4-0AE0C8DAD523}"/>
              </a:ext>
            </a:extLst>
          </p:cNvPr>
          <p:cNvSpPr txBox="1"/>
          <p:nvPr/>
        </p:nvSpPr>
        <p:spPr>
          <a:xfrm>
            <a:off x="665391" y="1875865"/>
            <a:ext cx="10545533" cy="646331"/>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从国内外多所</a:t>
            </a:r>
            <a:r>
              <a:rPr lang="zh-CN" altLang="en-US" dirty="0">
                <a:solidFill>
                  <a:srgbClr val="FF0000"/>
                </a:solidFill>
              </a:rPr>
              <a:t>高校</a:t>
            </a:r>
            <a:r>
              <a:rPr lang="zh-CN" altLang="en-US" dirty="0"/>
              <a:t>和科技</a:t>
            </a:r>
            <a:r>
              <a:rPr lang="zh-CN" altLang="en-US" dirty="0">
                <a:solidFill>
                  <a:srgbClr val="FF0000"/>
                </a:solidFill>
              </a:rPr>
              <a:t>公司</a:t>
            </a:r>
            <a:r>
              <a:rPr lang="zh-CN" altLang="en-US" dirty="0"/>
              <a:t>共招募了 </a:t>
            </a:r>
            <a:r>
              <a:rPr lang="en-US" altLang="zh-CN" dirty="0">
                <a:solidFill>
                  <a:srgbClr val="FF0000"/>
                </a:solidFill>
              </a:rPr>
              <a:t>10 </a:t>
            </a:r>
            <a:r>
              <a:rPr lang="zh-CN" altLang="en-US" dirty="0">
                <a:solidFill>
                  <a:srgbClr val="FF0000"/>
                </a:solidFill>
              </a:rPr>
              <a:t>名</a:t>
            </a:r>
            <a:r>
              <a:rPr lang="zh-CN" altLang="en-US" dirty="0"/>
              <a:t>实验人员，包括：博士后、博士生、硕士生以及工程师。</a:t>
            </a:r>
            <a:endParaRPr lang="en-US" altLang="zh-CN" dirty="0"/>
          </a:p>
          <a:p>
            <a:pPr marL="285750" indent="-285750">
              <a:buFont typeface="Arial" panose="020B0604020202020204" pitchFamily="34" charset="0"/>
              <a:buChar char="•"/>
            </a:pPr>
            <a:r>
              <a:rPr lang="zh-CN" altLang="en-US" dirty="0"/>
              <a:t>随机选取</a:t>
            </a:r>
            <a:r>
              <a:rPr lang="en-US" altLang="zh-CN" dirty="0">
                <a:solidFill>
                  <a:srgbClr val="FF0000"/>
                </a:solidFill>
              </a:rPr>
              <a:t>10 </a:t>
            </a:r>
            <a:r>
              <a:rPr lang="zh-CN" altLang="en-US" dirty="0">
                <a:solidFill>
                  <a:srgbClr val="FF0000"/>
                </a:solidFill>
              </a:rPr>
              <a:t>个</a:t>
            </a:r>
            <a:r>
              <a:rPr lang="zh-CN" altLang="en-US" dirty="0"/>
              <a:t>漏洞，</a:t>
            </a:r>
            <a:r>
              <a:rPr lang="zh-CN" altLang="en-US" dirty="0">
                <a:latin typeface="微软雅黑" panose="020B0503020204020204" pitchFamily="34" charset="-122"/>
              </a:rPr>
              <a:t>对比分析在</a:t>
            </a:r>
            <a:r>
              <a:rPr lang="zh-CN" altLang="en-US" dirty="0">
                <a:solidFill>
                  <a:srgbClr val="FF0000"/>
                </a:solidFill>
                <a:latin typeface="微软雅黑" panose="020B0503020204020204" pitchFamily="34" charset="-122"/>
              </a:rPr>
              <a:t>有无</a:t>
            </a:r>
            <a:r>
              <a:rPr lang="en" altLang="zh-CN" dirty="0">
                <a:latin typeface="微软雅黑" panose="020B0503020204020204" pitchFamily="34" charset="-122"/>
              </a:rPr>
              <a:t>TRACER </a:t>
            </a:r>
            <a:r>
              <a:rPr lang="zh-CN" altLang="en-US" dirty="0">
                <a:latin typeface="微软雅黑" panose="020B0503020204020204" pitchFamily="34" charset="-122"/>
              </a:rPr>
              <a:t>的情况下，用户查找补丁的</a:t>
            </a:r>
            <a:r>
              <a:rPr lang="zh-CN" altLang="en-US" dirty="0">
                <a:solidFill>
                  <a:srgbClr val="FF0000"/>
                </a:solidFill>
                <a:latin typeface="微软雅黑" panose="020B0503020204020204" pitchFamily="34" charset="-122"/>
              </a:rPr>
              <a:t>用时和准确性</a:t>
            </a:r>
            <a:r>
              <a:rPr lang="zh-CN" altLang="en-US" dirty="0">
                <a:latin typeface="微软雅黑" panose="020B0503020204020204" pitchFamily="34" charset="-122"/>
              </a:rPr>
              <a:t>。</a:t>
            </a:r>
            <a:endParaRPr lang="en-US" altLang="zh-CN" dirty="0"/>
          </a:p>
        </p:txBody>
      </p:sp>
      <p:sp>
        <p:nvSpPr>
          <p:cNvPr id="7" name="矩形: 圆角 6">
            <a:extLst>
              <a:ext uri="{FF2B5EF4-FFF2-40B4-BE49-F238E27FC236}">
                <a16:creationId xmlns:a16="http://schemas.microsoft.com/office/drawing/2014/main" id="{E74015AC-5108-41C4-B7F7-5C3BC3869F78}"/>
              </a:ext>
            </a:extLst>
          </p:cNvPr>
          <p:cNvSpPr/>
          <p:nvPr/>
        </p:nvSpPr>
        <p:spPr>
          <a:xfrm flipV="1">
            <a:off x="6301200" y="4062847"/>
            <a:ext cx="762968" cy="827806"/>
          </a:xfrm>
          <a:prstGeom prst="roundRect">
            <a:avLst/>
          </a:prstGeom>
          <a:solidFill>
            <a:srgbClr val="FF0000">
              <a:alpha val="40000"/>
            </a:srgb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1" name="矩形: 圆角 10">
            <a:extLst>
              <a:ext uri="{FF2B5EF4-FFF2-40B4-BE49-F238E27FC236}">
                <a16:creationId xmlns:a16="http://schemas.microsoft.com/office/drawing/2014/main" id="{13925F59-E95D-41D0-B87A-15CB49422035}"/>
              </a:ext>
            </a:extLst>
          </p:cNvPr>
          <p:cNvSpPr/>
          <p:nvPr/>
        </p:nvSpPr>
        <p:spPr>
          <a:xfrm flipV="1">
            <a:off x="5678857" y="4052881"/>
            <a:ext cx="430675" cy="793854"/>
          </a:xfrm>
          <a:prstGeom prst="roundRect">
            <a:avLst/>
          </a:prstGeom>
          <a:solidFill>
            <a:schemeClr val="accent1">
              <a:lumMod val="75000"/>
              <a:alpha val="40000"/>
            </a:scheme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3" name="矩形: 圆角 12">
            <a:extLst>
              <a:ext uri="{FF2B5EF4-FFF2-40B4-BE49-F238E27FC236}">
                <a16:creationId xmlns:a16="http://schemas.microsoft.com/office/drawing/2014/main" id="{95DAE7A4-9235-4DFC-A710-B80CBAA2AC98}"/>
              </a:ext>
            </a:extLst>
          </p:cNvPr>
          <p:cNvSpPr/>
          <p:nvPr/>
        </p:nvSpPr>
        <p:spPr>
          <a:xfrm flipV="1">
            <a:off x="8457740" y="4060761"/>
            <a:ext cx="430675" cy="827806"/>
          </a:xfrm>
          <a:prstGeom prst="roundRect">
            <a:avLst/>
          </a:prstGeom>
          <a:solidFill>
            <a:srgbClr val="FF0000">
              <a:alpha val="40000"/>
            </a:srgbClr>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kumimoji="1" lang="zh-CN" altLang="en-US"/>
          </a:p>
        </p:txBody>
      </p:sp>
      <p:sp>
        <p:nvSpPr>
          <p:cNvPr id="14" name="文本框 13">
            <a:extLst>
              <a:ext uri="{FF2B5EF4-FFF2-40B4-BE49-F238E27FC236}">
                <a16:creationId xmlns:a16="http://schemas.microsoft.com/office/drawing/2014/main" id="{9B2F5DBC-970B-4E35-9010-630A363CB430}"/>
              </a:ext>
            </a:extLst>
          </p:cNvPr>
          <p:cNvSpPr txBox="1"/>
          <p:nvPr/>
        </p:nvSpPr>
        <p:spPr>
          <a:xfrm>
            <a:off x="1820172" y="5417610"/>
            <a:ext cx="7460793" cy="369332"/>
          </a:xfrm>
          <a:prstGeom prst="rect">
            <a:avLst/>
          </a:prstGeom>
          <a:noFill/>
        </p:spPr>
        <p:txBody>
          <a:bodyPr wrap="square" rtlCol="0">
            <a:spAutoFit/>
          </a:bodyPr>
          <a:lstStyle/>
          <a:p>
            <a:pPr algn="ctr"/>
            <a:r>
              <a:rPr lang="en" altLang="zh-CN" b="1" dirty="0">
                <a:solidFill>
                  <a:schemeClr val="accent1">
                    <a:lumMod val="75000"/>
                  </a:schemeClr>
                </a:solidFill>
                <a:latin typeface="微软雅黑" panose="020B0503020204020204" pitchFamily="34" charset="-122"/>
              </a:rPr>
              <a:t>TRACER </a:t>
            </a:r>
            <a:r>
              <a:rPr lang="zh-CN" altLang="en-US" b="1" dirty="0">
                <a:solidFill>
                  <a:schemeClr val="accent1">
                    <a:lumMod val="75000"/>
                  </a:schemeClr>
                </a:solidFill>
                <a:latin typeface="微软雅黑" panose="020B0503020204020204" pitchFamily="34" charset="-122"/>
              </a:rPr>
              <a:t>有助于用户更准确、更快速地查找到补丁。 </a:t>
            </a:r>
          </a:p>
        </p:txBody>
      </p:sp>
    </p:spTree>
    <p:extLst>
      <p:ext uri="{BB962C8B-B14F-4D97-AF65-F5344CB8AC3E}">
        <p14:creationId xmlns:p14="http://schemas.microsoft.com/office/powerpoint/2010/main" val="38399058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A9FC5E6-E516-47B4-B324-490A253745DA}"/>
              </a:ext>
            </a:extLst>
          </p:cNvPr>
          <p:cNvPicPr>
            <a:picLocks noChangeAspect="1"/>
          </p:cNvPicPr>
          <p:nvPr/>
        </p:nvPicPr>
        <p:blipFill rotWithShape="1">
          <a:blip r:embed="rId3"/>
          <a:srcRect r="2372" b="17904"/>
          <a:stretch/>
        </p:blipFill>
        <p:spPr>
          <a:xfrm>
            <a:off x="7646508" y="4207643"/>
            <a:ext cx="4451025" cy="1607924"/>
          </a:xfrm>
          <a:prstGeom prst="rect">
            <a:avLst/>
          </a:prstGeom>
        </p:spPr>
      </p:pic>
      <p:pic>
        <p:nvPicPr>
          <p:cNvPr id="6" name="图片 5">
            <a:extLst>
              <a:ext uri="{FF2B5EF4-FFF2-40B4-BE49-F238E27FC236}">
                <a16:creationId xmlns:a16="http://schemas.microsoft.com/office/drawing/2014/main" id="{6DFA7DC5-FE05-4F00-9345-199FD9CB5778}"/>
              </a:ext>
            </a:extLst>
          </p:cNvPr>
          <p:cNvPicPr>
            <a:picLocks noChangeAspect="1"/>
          </p:cNvPicPr>
          <p:nvPr/>
        </p:nvPicPr>
        <p:blipFill rotWithShape="1">
          <a:blip r:embed="rId4"/>
          <a:srcRect r="2212" b="16535"/>
          <a:stretch/>
        </p:blipFill>
        <p:spPr>
          <a:xfrm>
            <a:off x="3679125" y="4217168"/>
            <a:ext cx="3805458" cy="1607924"/>
          </a:xfrm>
          <a:prstGeom prst="rect">
            <a:avLst/>
          </a:prstGeom>
        </p:spPr>
      </p:pic>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04</a:t>
            </a:r>
            <a:r>
              <a:rPr kumimoji="1" lang="zh-CN" altLang="en-US" dirty="0"/>
              <a:t> </a:t>
            </a:r>
            <a:r>
              <a:rPr kumimoji="1" lang="zh-CN" altLang="en-US" dirty="0">
                <a:cs typeface="Times New Roman" panose="02020603050405020304" pitchFamily="18" charset="0"/>
              </a:rPr>
              <a:t>实验评估 </a:t>
            </a:r>
            <a:r>
              <a:rPr kumimoji="1" lang="en-US" altLang="zh-CN" dirty="0">
                <a:cs typeface="Times New Roman" panose="02020603050405020304" pitchFamily="18" charset="0"/>
              </a:rPr>
              <a:t>&gt; 4.3 </a:t>
            </a:r>
            <a:r>
              <a:rPr kumimoji="1" lang="zh-CN" altLang="en-US" dirty="0">
                <a:cs typeface="Times New Roman" panose="02020603050405020304" pitchFamily="18" charset="0"/>
              </a:rPr>
              <a:t>实验结论</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794875" y="1252163"/>
            <a:ext cx="9955195"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lang="zh-CN" altLang="en-US" sz="1800" dirty="0">
                <a:solidFill>
                  <a:schemeClr val="tx1"/>
                </a:solidFill>
                <a:latin typeface="微软雅黑" panose="020B0503020204020204" pitchFamily="34" charset="-122"/>
              </a:rPr>
              <a:t>本文从</a:t>
            </a:r>
            <a:r>
              <a:rPr lang="zh-CN" altLang="en-US" sz="1800" dirty="0">
                <a:solidFill>
                  <a:srgbClr val="FF0000"/>
                </a:solidFill>
                <a:latin typeface="微软雅黑" panose="020B0503020204020204" pitchFamily="34" charset="-122"/>
              </a:rPr>
              <a:t>准确性、削弱性、敏感度、通用性及实用性</a:t>
            </a:r>
            <a:r>
              <a:rPr lang="zh-CN" altLang="en-US" sz="1800" dirty="0">
                <a:solidFill>
                  <a:schemeClr val="tx1"/>
                </a:solidFill>
                <a:latin typeface="微软雅黑" panose="020B0503020204020204" pitchFamily="34" charset="-122"/>
              </a:rPr>
              <a:t>对</a:t>
            </a:r>
            <a:r>
              <a:rPr lang="en" altLang="zh-CN" sz="1800" dirty="0">
                <a:solidFill>
                  <a:schemeClr val="tx1"/>
                </a:solidFill>
                <a:latin typeface="微软雅黑" panose="020B0503020204020204" pitchFamily="34" charset="-122"/>
              </a:rPr>
              <a:t>TRACER </a:t>
            </a:r>
            <a:r>
              <a:rPr lang="zh-CN" altLang="en-US" sz="1800" dirty="0">
                <a:solidFill>
                  <a:schemeClr val="tx1"/>
                </a:solidFill>
                <a:latin typeface="微软雅黑" panose="020B0503020204020204" pitchFamily="34" charset="-122"/>
              </a:rPr>
              <a:t>进行了评估。结果表明</a:t>
            </a:r>
            <a:r>
              <a:rPr lang="en-US" altLang="zh-CN" sz="1800" dirty="0">
                <a:solidFill>
                  <a:schemeClr val="tx1"/>
                </a:solidFill>
                <a:latin typeface="微软雅黑" panose="020B0503020204020204" pitchFamily="34" charset="-122"/>
              </a:rPr>
              <a:t>: </a:t>
            </a:r>
            <a:endParaRPr lang="zh-CN" altLang="en-US" sz="1800" dirty="0"/>
          </a:p>
        </p:txBody>
      </p:sp>
      <p:pic>
        <p:nvPicPr>
          <p:cNvPr id="4" name="图片 3">
            <a:extLst>
              <a:ext uri="{FF2B5EF4-FFF2-40B4-BE49-F238E27FC236}">
                <a16:creationId xmlns:a16="http://schemas.microsoft.com/office/drawing/2014/main" id="{C03C7A22-BEA2-4123-91A0-22FFD1A51253}"/>
              </a:ext>
            </a:extLst>
          </p:cNvPr>
          <p:cNvPicPr>
            <a:picLocks noChangeAspect="1"/>
          </p:cNvPicPr>
          <p:nvPr/>
        </p:nvPicPr>
        <p:blipFill rotWithShape="1">
          <a:blip r:embed="rId5"/>
          <a:srcRect r="26739"/>
          <a:stretch/>
        </p:blipFill>
        <p:spPr>
          <a:xfrm>
            <a:off x="6078240" y="1866852"/>
            <a:ext cx="3351510" cy="2148810"/>
          </a:xfrm>
          <a:prstGeom prst="rect">
            <a:avLst/>
          </a:prstGeom>
          <a:solidFill>
            <a:schemeClr val="accent1">
              <a:lumMod val="75000"/>
              <a:alpha val="20000"/>
            </a:schemeClr>
          </a:solidFill>
          <a:effectLst/>
        </p:spPr>
      </p:pic>
      <p:pic>
        <p:nvPicPr>
          <p:cNvPr id="5" name="图片 4">
            <a:extLst>
              <a:ext uri="{FF2B5EF4-FFF2-40B4-BE49-F238E27FC236}">
                <a16:creationId xmlns:a16="http://schemas.microsoft.com/office/drawing/2014/main" id="{BE2FB1AA-4F3A-4FC0-B9FA-2EA4F5ACA85B}"/>
              </a:ext>
            </a:extLst>
          </p:cNvPr>
          <p:cNvPicPr>
            <a:picLocks noChangeAspect="1"/>
          </p:cNvPicPr>
          <p:nvPr/>
        </p:nvPicPr>
        <p:blipFill rotWithShape="1">
          <a:blip r:embed="rId6"/>
          <a:srcRect b="12845"/>
          <a:stretch/>
        </p:blipFill>
        <p:spPr>
          <a:xfrm>
            <a:off x="94467" y="4207643"/>
            <a:ext cx="3394157" cy="1812157"/>
          </a:xfrm>
          <a:prstGeom prst="rect">
            <a:avLst/>
          </a:prstGeom>
        </p:spPr>
      </p:pic>
      <p:grpSp>
        <p:nvGrpSpPr>
          <p:cNvPr id="8" name="组合 7">
            <a:extLst>
              <a:ext uri="{FF2B5EF4-FFF2-40B4-BE49-F238E27FC236}">
                <a16:creationId xmlns:a16="http://schemas.microsoft.com/office/drawing/2014/main" id="{BEC512DA-6C3C-451D-B607-665074B2E5BE}"/>
              </a:ext>
            </a:extLst>
          </p:cNvPr>
          <p:cNvGrpSpPr/>
          <p:nvPr/>
        </p:nvGrpSpPr>
        <p:grpSpPr>
          <a:xfrm>
            <a:off x="978396" y="1857576"/>
            <a:ext cx="4574763" cy="2186411"/>
            <a:chOff x="978396" y="1857576"/>
            <a:chExt cx="4574763" cy="2186411"/>
          </a:xfrm>
          <a:effectLst/>
        </p:grpSpPr>
        <p:pic>
          <p:nvPicPr>
            <p:cNvPr id="3" name="图片 2">
              <a:extLst>
                <a:ext uri="{FF2B5EF4-FFF2-40B4-BE49-F238E27FC236}">
                  <a16:creationId xmlns:a16="http://schemas.microsoft.com/office/drawing/2014/main" id="{33F260D7-6458-4C9D-A170-4D67994740F4}"/>
                </a:ext>
              </a:extLst>
            </p:cNvPr>
            <p:cNvPicPr>
              <a:picLocks noChangeAspect="1"/>
            </p:cNvPicPr>
            <p:nvPr/>
          </p:nvPicPr>
          <p:blipFill rotWithShape="1">
            <a:blip r:embed="rId7"/>
            <a:srcRect r="53720"/>
            <a:stretch/>
          </p:blipFill>
          <p:spPr>
            <a:xfrm>
              <a:off x="978396" y="1857576"/>
              <a:ext cx="2117229" cy="2186411"/>
            </a:xfrm>
            <a:prstGeom prst="rect">
              <a:avLst/>
            </a:prstGeom>
            <a:effectLst/>
          </p:spPr>
        </p:pic>
        <p:pic>
          <p:nvPicPr>
            <p:cNvPr id="11" name="图片 10">
              <a:extLst>
                <a:ext uri="{FF2B5EF4-FFF2-40B4-BE49-F238E27FC236}">
                  <a16:creationId xmlns:a16="http://schemas.microsoft.com/office/drawing/2014/main" id="{678E962C-C3DB-4D6B-89DC-F877957CAF6E}"/>
                </a:ext>
              </a:extLst>
            </p:cNvPr>
            <p:cNvPicPr>
              <a:picLocks noChangeAspect="1"/>
            </p:cNvPicPr>
            <p:nvPr/>
          </p:nvPicPr>
          <p:blipFill rotWithShape="1">
            <a:blip r:embed="rId7"/>
            <a:srcRect l="46280" t="33524" b="46707"/>
            <a:stretch/>
          </p:blipFill>
          <p:spPr>
            <a:xfrm>
              <a:off x="3095624" y="2562224"/>
              <a:ext cx="2457535" cy="432235"/>
            </a:xfrm>
            <a:prstGeom prst="rect">
              <a:avLst/>
            </a:prstGeom>
          </p:spPr>
        </p:pic>
      </p:grpSp>
      <p:pic>
        <p:nvPicPr>
          <p:cNvPr id="14" name="图片 13">
            <a:extLst>
              <a:ext uri="{FF2B5EF4-FFF2-40B4-BE49-F238E27FC236}">
                <a16:creationId xmlns:a16="http://schemas.microsoft.com/office/drawing/2014/main" id="{ED1A85EC-B854-4C46-84B6-2DABF23A7051}"/>
              </a:ext>
            </a:extLst>
          </p:cNvPr>
          <p:cNvPicPr>
            <a:picLocks noChangeAspect="1"/>
          </p:cNvPicPr>
          <p:nvPr/>
        </p:nvPicPr>
        <p:blipFill rotWithShape="1">
          <a:blip r:embed="rId8"/>
          <a:srcRect t="19462" r="1820" b="16073"/>
          <a:stretch/>
        </p:blipFill>
        <p:spPr>
          <a:xfrm>
            <a:off x="810660" y="3104383"/>
            <a:ext cx="4940650" cy="553457"/>
          </a:xfrm>
          <a:prstGeom prst="rect">
            <a:avLst/>
          </a:prstGeom>
        </p:spPr>
      </p:pic>
      <p:pic>
        <p:nvPicPr>
          <p:cNvPr id="16" name="图片 15">
            <a:extLst>
              <a:ext uri="{FF2B5EF4-FFF2-40B4-BE49-F238E27FC236}">
                <a16:creationId xmlns:a16="http://schemas.microsoft.com/office/drawing/2014/main" id="{34DBB593-B8A0-4AEE-9E7D-F60E05FA69F1}"/>
              </a:ext>
            </a:extLst>
          </p:cNvPr>
          <p:cNvPicPr>
            <a:picLocks noChangeAspect="1"/>
          </p:cNvPicPr>
          <p:nvPr/>
        </p:nvPicPr>
        <p:blipFill rotWithShape="1">
          <a:blip r:embed="rId9"/>
          <a:srcRect t="4868"/>
          <a:stretch/>
        </p:blipFill>
        <p:spPr>
          <a:xfrm>
            <a:off x="5753422" y="3146398"/>
            <a:ext cx="4491500" cy="503143"/>
          </a:xfrm>
          <a:prstGeom prst="rect">
            <a:avLst/>
          </a:prstGeom>
        </p:spPr>
      </p:pic>
      <p:pic>
        <p:nvPicPr>
          <p:cNvPr id="19" name="图片 18">
            <a:extLst>
              <a:ext uri="{FF2B5EF4-FFF2-40B4-BE49-F238E27FC236}">
                <a16:creationId xmlns:a16="http://schemas.microsoft.com/office/drawing/2014/main" id="{F1E757A0-A767-4066-9095-3E65524CEE68}"/>
              </a:ext>
            </a:extLst>
          </p:cNvPr>
          <p:cNvPicPr>
            <a:picLocks noChangeAspect="1"/>
          </p:cNvPicPr>
          <p:nvPr/>
        </p:nvPicPr>
        <p:blipFill rotWithShape="1">
          <a:blip r:embed="rId3"/>
          <a:srcRect l="21155" t="90341" r="28077" b="2763"/>
          <a:stretch/>
        </p:blipFill>
        <p:spPr>
          <a:xfrm>
            <a:off x="7768041" y="5905665"/>
            <a:ext cx="4145156" cy="241865"/>
          </a:xfrm>
          <a:prstGeom prst="rect">
            <a:avLst/>
          </a:prstGeom>
        </p:spPr>
      </p:pic>
      <p:pic>
        <p:nvPicPr>
          <p:cNvPr id="22" name="图片 21">
            <a:extLst>
              <a:ext uri="{FF2B5EF4-FFF2-40B4-BE49-F238E27FC236}">
                <a16:creationId xmlns:a16="http://schemas.microsoft.com/office/drawing/2014/main" id="{6E5BB0F6-45B2-4A62-999C-F956CF2ADFC3}"/>
              </a:ext>
            </a:extLst>
          </p:cNvPr>
          <p:cNvPicPr>
            <a:picLocks noChangeAspect="1"/>
          </p:cNvPicPr>
          <p:nvPr/>
        </p:nvPicPr>
        <p:blipFill>
          <a:blip r:embed="rId10"/>
          <a:stretch>
            <a:fillRect/>
          </a:stretch>
        </p:blipFill>
        <p:spPr>
          <a:xfrm>
            <a:off x="-16191" y="5723665"/>
            <a:ext cx="3676686" cy="637195"/>
          </a:xfrm>
          <a:prstGeom prst="rect">
            <a:avLst/>
          </a:prstGeom>
        </p:spPr>
      </p:pic>
      <p:pic>
        <p:nvPicPr>
          <p:cNvPr id="20" name="图片 19">
            <a:extLst>
              <a:ext uri="{FF2B5EF4-FFF2-40B4-BE49-F238E27FC236}">
                <a16:creationId xmlns:a16="http://schemas.microsoft.com/office/drawing/2014/main" id="{E6CB71D0-A896-4DAC-AC1D-762A90A9EEC1}"/>
              </a:ext>
            </a:extLst>
          </p:cNvPr>
          <p:cNvPicPr>
            <a:picLocks noChangeAspect="1"/>
          </p:cNvPicPr>
          <p:nvPr/>
        </p:nvPicPr>
        <p:blipFill>
          <a:blip r:embed="rId11"/>
          <a:stretch>
            <a:fillRect/>
          </a:stretch>
        </p:blipFill>
        <p:spPr>
          <a:xfrm>
            <a:off x="3864302" y="5678404"/>
            <a:ext cx="3734581" cy="488084"/>
          </a:xfrm>
          <a:prstGeom prst="rect">
            <a:avLst/>
          </a:prstGeom>
        </p:spPr>
      </p:pic>
    </p:spTree>
    <p:extLst>
      <p:ext uri="{BB962C8B-B14F-4D97-AF65-F5344CB8AC3E}">
        <p14:creationId xmlns:p14="http://schemas.microsoft.com/office/powerpoint/2010/main" val="27899703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a:xfrm>
            <a:off x="3537741" y="2242484"/>
            <a:ext cx="4996659" cy="2373032"/>
          </a:xfrm>
        </p:spPr>
        <p:txBody>
          <a:bodyPr/>
          <a:lstStyle/>
          <a:p>
            <a:r>
              <a:rPr lang="zh-CN" altLang="en-US" sz="4800" dirty="0"/>
              <a:t>总结与展望</a:t>
            </a:r>
            <a:endParaRPr kumimoji="1" lang="zh-CN" altLang="en-US" sz="4800" dirty="0">
              <a:latin typeface="+mj-lt"/>
              <a:cs typeface="Times New Roman" panose="02020603050405020304" pitchFamily="18" charset="0"/>
            </a:endParaRPr>
          </a:p>
          <a:p>
            <a:endParaRPr kumimoji="1" lang="zh-CN" altLang="en-US" sz="4800" dirty="0">
              <a:latin typeface="+mj-lt"/>
              <a:cs typeface="Times New Roman" panose="02020603050405020304" pitchFamily="18" charset="0"/>
            </a:endParaRPr>
          </a:p>
        </p:txBody>
      </p:sp>
    </p:spTree>
    <p:extLst>
      <p:ext uri="{BB962C8B-B14F-4D97-AF65-F5344CB8AC3E}">
        <p14:creationId xmlns:p14="http://schemas.microsoft.com/office/powerpoint/2010/main" val="145044269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a:extLst>
              <a:ext uri="{FF2B5EF4-FFF2-40B4-BE49-F238E27FC236}">
                <a16:creationId xmlns:a16="http://schemas.microsoft.com/office/drawing/2014/main" id="{E462A3B6-D09D-1347-BFD4-0AE0C8DAD523}"/>
              </a:ext>
            </a:extLst>
          </p:cNvPr>
          <p:cNvSpPr txBox="1"/>
          <p:nvPr/>
        </p:nvSpPr>
        <p:spPr>
          <a:xfrm>
            <a:off x="659310" y="1725630"/>
            <a:ext cx="11174881" cy="2031325"/>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本文开展了一项针对开源软件漏洞补丁</a:t>
            </a:r>
            <a:r>
              <a:rPr lang="zh-CN" altLang="en-US" dirty="0">
                <a:solidFill>
                  <a:srgbClr val="FF0000"/>
                </a:solidFill>
              </a:rPr>
              <a:t>质量和特征的经验研究</a:t>
            </a:r>
            <a:r>
              <a:rPr lang="zh-CN" altLang="en-US" dirty="0"/>
              <a:t>，涵盖补丁覆盖度、补丁一致性、补丁类型、补丁映射关系以及补丁准确性。</a:t>
            </a:r>
            <a:endParaRPr lang="en-US" altLang="zh-CN" dirty="0"/>
          </a:p>
          <a:p>
            <a:pPr marL="742939" lvl="1" indent="-285750">
              <a:buFont typeface="Arial" panose="020B0604020202020204" pitchFamily="34" charset="0"/>
              <a:buChar char="•"/>
            </a:pPr>
            <a:r>
              <a:rPr lang="zh-CN" altLang="en-US" dirty="0"/>
              <a:t>发现</a:t>
            </a:r>
            <a:r>
              <a:rPr lang="en-US" altLang="zh-CN" dirty="0"/>
              <a:t>:</a:t>
            </a:r>
            <a:r>
              <a:rPr lang="zh-CN" altLang="en-US" dirty="0"/>
              <a:t> 商业漏洞库中补丁的</a:t>
            </a:r>
            <a:r>
              <a:rPr lang="zh-CN" altLang="en-US" dirty="0">
                <a:solidFill>
                  <a:srgbClr val="FF0000"/>
                </a:solidFill>
              </a:rPr>
              <a:t>质量并不理想</a:t>
            </a:r>
            <a:r>
              <a:rPr lang="zh-CN" altLang="en-US" dirty="0"/>
              <a:t>，且漏洞补丁在</a:t>
            </a:r>
            <a:r>
              <a:rPr lang="zh-CN" altLang="en-US" dirty="0">
                <a:solidFill>
                  <a:srgbClr val="FF0000"/>
                </a:solidFill>
              </a:rPr>
              <a:t>类型、映射关系</a:t>
            </a:r>
            <a:r>
              <a:rPr lang="zh-CN" altLang="en-US" dirty="0"/>
              <a:t>方面有特殊性。</a:t>
            </a:r>
            <a:br>
              <a:rPr lang="en-US" altLang="zh-CN" dirty="0"/>
            </a:br>
            <a:endParaRPr lang="en-US" altLang="zh-CN" dirty="0"/>
          </a:p>
          <a:p>
            <a:pPr marL="285750" indent="-285750">
              <a:buFont typeface="Arial" panose="020B0604020202020204" pitchFamily="34" charset="0"/>
              <a:buChar char="•"/>
            </a:pPr>
            <a:r>
              <a:rPr lang="zh-CN" altLang="en-US" dirty="0"/>
              <a:t>基于经验研究的发现，本文提出了</a:t>
            </a:r>
            <a:r>
              <a:rPr lang="zh-CN" altLang="en-US" dirty="0">
                <a:solidFill>
                  <a:srgbClr val="FF0000"/>
                </a:solidFill>
              </a:rPr>
              <a:t>基于多源知识的开源软件漏洞的补丁识别方法</a:t>
            </a:r>
            <a:r>
              <a:rPr lang="en-US" altLang="zh-CN" dirty="0">
                <a:solidFill>
                  <a:srgbClr val="FF0000"/>
                </a:solidFill>
              </a:rPr>
              <a:t>(</a:t>
            </a:r>
            <a:r>
              <a:rPr lang="en" altLang="zh-CN" dirty="0">
                <a:solidFill>
                  <a:srgbClr val="FF0000"/>
                </a:solidFill>
              </a:rPr>
              <a:t>TRACER)</a:t>
            </a:r>
            <a:r>
              <a:rPr lang="zh-CN" altLang="en-US" dirty="0"/>
              <a:t>。</a:t>
            </a:r>
            <a:br>
              <a:rPr lang="en-US" altLang="zh-CN" dirty="0"/>
            </a:br>
            <a:endParaRPr lang="en-US" altLang="zh-CN" dirty="0"/>
          </a:p>
          <a:p>
            <a:pPr marL="285750" indent="-285750">
              <a:buFont typeface="Arial" panose="020B0604020202020204" pitchFamily="34" charset="0"/>
              <a:buChar char="•"/>
            </a:pPr>
            <a:r>
              <a:rPr lang="zh-CN" altLang="en-US" dirty="0"/>
              <a:t>本文进行大量实验，从</a:t>
            </a:r>
            <a:r>
              <a:rPr lang="zh-CN" altLang="en-US" sz="1800" dirty="0">
                <a:solidFill>
                  <a:srgbClr val="FF0000"/>
                </a:solidFill>
                <a:latin typeface="微软雅黑" panose="020B0503020204020204" pitchFamily="34" charset="-122"/>
              </a:rPr>
              <a:t>准确性、削弱性、敏感度、通用性及实用性</a:t>
            </a:r>
            <a:r>
              <a:rPr lang="zh-CN" altLang="en-US" dirty="0"/>
              <a:t>对</a:t>
            </a:r>
            <a:r>
              <a:rPr lang="en" altLang="zh-CN" dirty="0"/>
              <a:t>TRACER</a:t>
            </a:r>
            <a:r>
              <a:rPr lang="zh-CN" altLang="en-US" dirty="0"/>
              <a:t>进行评估。</a:t>
            </a:r>
          </a:p>
        </p:txBody>
      </p:sp>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05</a:t>
            </a:r>
            <a:r>
              <a:rPr kumimoji="1" lang="zh-CN" altLang="en-US" dirty="0"/>
              <a:t> 总结与展望</a:t>
            </a:r>
            <a:endParaRPr kumimoji="1" lang="zh-CN" altLang="en-US" sz="1800" dirty="0"/>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本文总结</a:t>
            </a:r>
          </a:p>
        </p:txBody>
      </p:sp>
      <p:sp>
        <p:nvSpPr>
          <p:cNvPr id="10" name="文本占位符 1">
            <a:extLst>
              <a:ext uri="{FF2B5EF4-FFF2-40B4-BE49-F238E27FC236}">
                <a16:creationId xmlns:a16="http://schemas.microsoft.com/office/drawing/2014/main" id="{F720D020-281D-7B4C-BAD5-688D0F5A8014}"/>
              </a:ext>
            </a:extLst>
          </p:cNvPr>
          <p:cNvSpPr txBox="1">
            <a:spLocks/>
          </p:cNvSpPr>
          <p:nvPr/>
        </p:nvSpPr>
        <p:spPr>
          <a:xfrm>
            <a:off x="480551" y="4260186"/>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未来展望</a:t>
            </a:r>
          </a:p>
        </p:txBody>
      </p:sp>
      <p:sp>
        <p:nvSpPr>
          <p:cNvPr id="14" name="文本框 13">
            <a:extLst>
              <a:ext uri="{FF2B5EF4-FFF2-40B4-BE49-F238E27FC236}">
                <a16:creationId xmlns:a16="http://schemas.microsoft.com/office/drawing/2014/main" id="{1454912D-9C99-1B44-9D2F-BF3F12F2C1E7}"/>
              </a:ext>
            </a:extLst>
          </p:cNvPr>
          <p:cNvSpPr txBox="1"/>
          <p:nvPr/>
        </p:nvSpPr>
        <p:spPr>
          <a:xfrm>
            <a:off x="659310" y="4690940"/>
            <a:ext cx="10917495" cy="1477328"/>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扩增输入类型：</a:t>
            </a:r>
            <a:r>
              <a:rPr lang="en-US" altLang="zh-CN" dirty="0"/>
              <a:t>CVE ID + </a:t>
            </a:r>
            <a:r>
              <a:rPr lang="en" altLang="zh-CN" dirty="0"/>
              <a:t>Advisory ID</a:t>
            </a:r>
            <a:r>
              <a:rPr lang="zh-CN" altLang="en" dirty="0"/>
              <a:t>、</a:t>
            </a:r>
            <a:r>
              <a:rPr lang="en" altLang="zh-CN" dirty="0"/>
              <a:t>Issue ID </a:t>
            </a:r>
            <a:r>
              <a:rPr lang="en-US" altLang="zh-CN" dirty="0"/>
              <a:t>……</a:t>
            </a:r>
            <a:br>
              <a:rPr lang="en-US" altLang="zh-CN" dirty="0"/>
            </a:br>
            <a:endParaRPr lang="zh-CN" altLang="en-US" dirty="0"/>
          </a:p>
          <a:p>
            <a:pPr marL="285750" indent="-285750">
              <a:buFont typeface="Arial" panose="020B0604020202020204" pitchFamily="34" charset="0"/>
              <a:buChar char="•"/>
            </a:pPr>
            <a:r>
              <a:rPr lang="zh-CN" altLang="en-US" dirty="0"/>
              <a:t>扩增知识源：</a:t>
            </a:r>
            <a:r>
              <a:rPr lang="en-US" altLang="zh-CN" dirty="0"/>
              <a:t>NRDG+ CNNVD</a:t>
            </a:r>
            <a:r>
              <a:rPr lang="zh-CN" altLang="en-US" dirty="0"/>
              <a:t>、</a:t>
            </a:r>
            <a:r>
              <a:rPr lang="en-US" altLang="zh-CN" dirty="0"/>
              <a:t>GitHub Advisory</a:t>
            </a:r>
            <a:r>
              <a:rPr lang="en" altLang="zh-CN" dirty="0"/>
              <a:t> </a:t>
            </a:r>
            <a:r>
              <a:rPr lang="en-US" altLang="zh-CN" dirty="0"/>
              <a:t>……</a:t>
            </a:r>
            <a:br>
              <a:rPr lang="en-US" altLang="zh-CN" dirty="0"/>
            </a:br>
            <a:endParaRPr lang="zh-CN" altLang="en-US" dirty="0"/>
          </a:p>
          <a:p>
            <a:pPr marL="285750" indent="-285750">
              <a:buFont typeface="Arial" panose="020B0604020202020204" pitchFamily="34" charset="0"/>
              <a:buChar char="•"/>
            </a:pPr>
            <a:r>
              <a:rPr lang="zh-CN" altLang="en-US" dirty="0"/>
              <a:t>升级补丁选择方法：基于置信度和连通度 </a:t>
            </a:r>
            <a:r>
              <a:rPr lang="en-US" altLang="zh-CN" dirty="0"/>
              <a:t>-&gt; </a:t>
            </a:r>
            <a:r>
              <a:rPr lang="zh-CN" altLang="en-US" dirty="0"/>
              <a:t>基于语义</a:t>
            </a:r>
          </a:p>
        </p:txBody>
      </p:sp>
    </p:spTree>
    <p:extLst>
      <p:ext uri="{BB962C8B-B14F-4D97-AF65-F5344CB8AC3E}">
        <p14:creationId xmlns:p14="http://schemas.microsoft.com/office/powerpoint/2010/main" val="25441091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4505381" y="1665727"/>
            <a:ext cx="3181233" cy="1041761"/>
          </a:xfrm>
        </p:spPr>
        <p:txBody>
          <a:bodyPr/>
          <a:lstStyle/>
          <a:p>
            <a:r>
              <a:rPr kumimoji="1" lang="zh-CN" altLang="en-US" dirty="0"/>
              <a:t>谢谢聆听！</a:t>
            </a:r>
          </a:p>
        </p:txBody>
      </p:sp>
      <p:sp>
        <p:nvSpPr>
          <p:cNvPr id="5" name="TextBox 2">
            <a:extLst>
              <a:ext uri="{FF2B5EF4-FFF2-40B4-BE49-F238E27FC236}">
                <a16:creationId xmlns:a16="http://schemas.microsoft.com/office/drawing/2014/main" id="{DF290A30-2580-0B4A-B138-0527D0791F44}"/>
              </a:ext>
            </a:extLst>
          </p:cNvPr>
          <p:cNvSpPr txBox="1"/>
          <p:nvPr/>
        </p:nvSpPr>
        <p:spPr>
          <a:xfrm>
            <a:off x="1956912" y="5003800"/>
            <a:ext cx="8278174" cy="430887"/>
          </a:xfrm>
          <a:prstGeom prst="rect">
            <a:avLst/>
          </a:prstGeom>
          <a:noFill/>
        </p:spPr>
        <p:txBody>
          <a:bodyPr wrap="square" rtlCol="0">
            <a:spAutoFit/>
          </a:bodyPr>
          <a:lstStyle/>
          <a:p>
            <a:pPr algn="ctr"/>
            <a:r>
              <a:rPr lang="en-US" sz="2200" b="1" dirty="0" err="1">
                <a:solidFill>
                  <a:schemeClr val="bg1"/>
                </a:solidFill>
              </a:rPr>
              <a:t>答辩人</a:t>
            </a:r>
            <a:r>
              <a:rPr lang="zh-CN" altLang="en-US" sz="2200" b="1" dirty="0">
                <a:solidFill>
                  <a:schemeClr val="bg1"/>
                </a:solidFill>
              </a:rPr>
              <a:t>：许聪颖</a:t>
            </a:r>
            <a:r>
              <a:rPr lang="en-US" altLang="zh-CN" sz="2200" b="1" dirty="0">
                <a:solidFill>
                  <a:schemeClr val="bg1"/>
                </a:solidFill>
              </a:rPr>
              <a:t>	</a:t>
            </a:r>
            <a:r>
              <a:rPr lang="zh-CN" altLang="en-US" sz="2200" b="1" dirty="0">
                <a:solidFill>
                  <a:schemeClr val="bg1"/>
                </a:solidFill>
              </a:rPr>
              <a:t>导师：陈碧欢</a:t>
            </a:r>
            <a:endParaRPr lang="en-US" altLang="zh-CN" sz="2200" b="1" baseline="30000" dirty="0">
              <a:solidFill>
                <a:schemeClr val="bg1"/>
              </a:solidFill>
            </a:endParaRPr>
          </a:p>
        </p:txBody>
      </p:sp>
      <p:sp>
        <p:nvSpPr>
          <p:cNvPr id="6" name="文本框 5">
            <a:extLst>
              <a:ext uri="{FF2B5EF4-FFF2-40B4-BE49-F238E27FC236}">
                <a16:creationId xmlns:a16="http://schemas.microsoft.com/office/drawing/2014/main" id="{168D26CC-0E66-DB41-AA90-1243A9437F13}"/>
              </a:ext>
            </a:extLst>
          </p:cNvPr>
          <p:cNvSpPr txBox="1"/>
          <p:nvPr/>
        </p:nvSpPr>
        <p:spPr>
          <a:xfrm>
            <a:off x="188259" y="550078"/>
            <a:ext cx="3467616" cy="584775"/>
          </a:xfrm>
          <a:prstGeom prst="rect">
            <a:avLst/>
          </a:prstGeom>
          <a:noFill/>
        </p:spPr>
        <p:txBody>
          <a:bodyPr wrap="none" rtlCol="0">
            <a:spAutoFit/>
          </a:bodyPr>
          <a:lstStyle/>
          <a:p>
            <a:r>
              <a:rPr kumimoji="1" lang="zh-CN" altLang="en-US" sz="3200" dirty="0">
                <a:solidFill>
                  <a:schemeClr val="bg1">
                    <a:lumMod val="50000"/>
                  </a:schemeClr>
                </a:solidFill>
                <a:latin typeface="+mj-ea"/>
                <a:ea typeface="+mj-ea"/>
                <a:cs typeface="Lucida Sans Unicode" panose="020B0602030504020204" pitchFamily="34" charset="0"/>
              </a:rPr>
              <a:t>硕士学位论文答辩</a:t>
            </a:r>
          </a:p>
        </p:txBody>
      </p:sp>
      <p:pic>
        <p:nvPicPr>
          <p:cNvPr id="7" name="图片 6">
            <a:extLst>
              <a:ext uri="{FF2B5EF4-FFF2-40B4-BE49-F238E27FC236}">
                <a16:creationId xmlns:a16="http://schemas.microsoft.com/office/drawing/2014/main" id="{48FCA1D6-CDC6-E144-944B-E78CEEED86F3}"/>
              </a:ext>
            </a:extLst>
          </p:cNvPr>
          <p:cNvPicPr>
            <a:picLocks/>
          </p:cNvPicPr>
          <p:nvPr/>
        </p:nvPicPr>
        <p:blipFill rotWithShape="1">
          <a:blip r:embed="rId3"/>
          <a:srcRect b="14933"/>
          <a:stretch/>
        </p:blipFill>
        <p:spPr>
          <a:xfrm>
            <a:off x="10633655" y="368288"/>
            <a:ext cx="1163285" cy="948356"/>
          </a:xfrm>
          <a:prstGeom prst="rect">
            <a:avLst/>
          </a:prstGeom>
        </p:spPr>
      </p:pic>
      <p:sp>
        <p:nvSpPr>
          <p:cNvPr id="8" name="文本占位符 1">
            <a:extLst>
              <a:ext uri="{FF2B5EF4-FFF2-40B4-BE49-F238E27FC236}">
                <a16:creationId xmlns:a16="http://schemas.microsoft.com/office/drawing/2014/main" id="{D686867B-13F1-8F46-80A9-22B534DC304F}"/>
              </a:ext>
            </a:extLst>
          </p:cNvPr>
          <p:cNvSpPr txBox="1">
            <a:spLocks/>
          </p:cNvSpPr>
          <p:nvPr/>
        </p:nvSpPr>
        <p:spPr>
          <a:xfrm>
            <a:off x="922185" y="2963460"/>
            <a:ext cx="10347626" cy="1444619"/>
          </a:xfrm>
          <a:prstGeom prst="rect">
            <a:avLst/>
          </a:prstGeom>
        </p:spPr>
        <p:txBody>
          <a:bodyPr anchor="t"/>
          <a:lstStyle>
            <a:lvl1pPr marL="0" indent="0" algn="l" defTabSz="914400" rtl="0" eaLnBrk="1" latinLnBrk="0" hangingPunct="1">
              <a:lnSpc>
                <a:spcPct val="100000"/>
              </a:lnSpc>
              <a:spcBef>
                <a:spcPts val="1000"/>
              </a:spcBef>
              <a:buFont typeface="Arial" panose="020B0604020202020204" pitchFamily="34" charset="0"/>
              <a:buNone/>
              <a:defRPr sz="5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3800" dirty="0">
                <a:latin typeface="+mj-lt"/>
              </a:rPr>
              <a:t>基于多源知识的开源软件漏洞的补丁识别方法</a:t>
            </a:r>
            <a:endParaRPr lang="en-US" altLang="zh-CN" sz="3800" dirty="0">
              <a:latin typeface="+mj-lt"/>
            </a:endParaRPr>
          </a:p>
          <a:p>
            <a:pPr algn="ctr"/>
            <a:r>
              <a:rPr lang="en" altLang="zh-CN" sz="2800" dirty="0"/>
              <a:t>Finding Patches for Open Source Software Vulnerabilities from Multi-Source Knowledge </a:t>
            </a:r>
          </a:p>
          <a:p>
            <a:pPr algn="ctr"/>
            <a:endParaRPr lang="zh-CN" altLang="en-US" sz="3600" dirty="0">
              <a:latin typeface="+mj-lt"/>
            </a:endParaRPr>
          </a:p>
          <a:p>
            <a:pPr algn="ctr"/>
            <a:r>
              <a:rPr kumimoji="1" lang="en-US" altLang="zh-CN" sz="3600" dirty="0">
                <a:latin typeface="+mj-lt"/>
                <a:cs typeface="Times New Roman" panose="02020603050405020304" pitchFamily="18" charset="0"/>
              </a:rPr>
              <a:t> </a:t>
            </a:r>
          </a:p>
        </p:txBody>
      </p:sp>
    </p:spTree>
    <p:extLst>
      <p:ext uri="{BB962C8B-B14F-4D97-AF65-F5344CB8AC3E}">
        <p14:creationId xmlns:p14="http://schemas.microsoft.com/office/powerpoint/2010/main" val="83176882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01</a:t>
            </a:r>
            <a:r>
              <a:rPr kumimoji="1" lang="zh-CN" altLang="en-US" dirty="0"/>
              <a:t> 背景知识及相关工作</a:t>
            </a:r>
            <a:r>
              <a:rPr kumimoji="1" lang="zh-CN" altLang="en-US" sz="1800" dirty="0"/>
              <a:t> </a:t>
            </a:r>
          </a:p>
        </p:txBody>
      </p:sp>
      <p:sp>
        <p:nvSpPr>
          <p:cNvPr id="9" name="文本占位符 1">
            <a:extLst>
              <a:ext uri="{FF2B5EF4-FFF2-40B4-BE49-F238E27FC236}">
                <a16:creationId xmlns:a16="http://schemas.microsoft.com/office/drawing/2014/main" id="{28924550-66B3-204A-A670-056AA7296F69}"/>
              </a:ext>
            </a:extLst>
          </p:cNvPr>
          <p:cNvSpPr txBox="1">
            <a:spLocks/>
          </p:cNvSpPr>
          <p:nvPr/>
        </p:nvSpPr>
        <p:spPr>
          <a:xfrm>
            <a:off x="480551" y="1319074"/>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研究背景</a:t>
            </a:r>
          </a:p>
        </p:txBody>
      </p:sp>
      <p:sp>
        <p:nvSpPr>
          <p:cNvPr id="10" name="文本占位符 1">
            <a:extLst>
              <a:ext uri="{FF2B5EF4-FFF2-40B4-BE49-F238E27FC236}">
                <a16:creationId xmlns:a16="http://schemas.microsoft.com/office/drawing/2014/main" id="{F720D020-281D-7B4C-BAD5-688D0F5A8014}"/>
              </a:ext>
            </a:extLst>
          </p:cNvPr>
          <p:cNvSpPr txBox="1">
            <a:spLocks/>
          </p:cNvSpPr>
          <p:nvPr/>
        </p:nvSpPr>
        <p:spPr>
          <a:xfrm>
            <a:off x="480551" y="4949992"/>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研究问题</a:t>
            </a:r>
          </a:p>
        </p:txBody>
      </p:sp>
      <p:sp>
        <p:nvSpPr>
          <p:cNvPr id="11" name="文本占位符 1">
            <a:extLst>
              <a:ext uri="{FF2B5EF4-FFF2-40B4-BE49-F238E27FC236}">
                <a16:creationId xmlns:a16="http://schemas.microsoft.com/office/drawing/2014/main" id="{E0F36F36-40E3-E246-AA6B-993B1AFF61C2}"/>
              </a:ext>
            </a:extLst>
          </p:cNvPr>
          <p:cNvSpPr txBox="1">
            <a:spLocks/>
          </p:cNvSpPr>
          <p:nvPr/>
        </p:nvSpPr>
        <p:spPr>
          <a:xfrm>
            <a:off x="480551" y="3334608"/>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1800" dirty="0">
                <a:solidFill>
                  <a:schemeClr val="tx1"/>
                </a:solidFill>
                <a:latin typeface="+mn-lt"/>
                <a:ea typeface="+mn-ea"/>
                <a:cs typeface="+mn-cs"/>
              </a:rPr>
              <a:t>相关工作</a:t>
            </a:r>
          </a:p>
        </p:txBody>
      </p:sp>
      <p:sp>
        <p:nvSpPr>
          <p:cNvPr id="12" name="文本框 11">
            <a:extLst>
              <a:ext uri="{FF2B5EF4-FFF2-40B4-BE49-F238E27FC236}">
                <a16:creationId xmlns:a16="http://schemas.microsoft.com/office/drawing/2014/main" id="{E462A3B6-D09D-1347-BFD4-0AE0C8DAD523}"/>
              </a:ext>
            </a:extLst>
          </p:cNvPr>
          <p:cNvSpPr txBox="1"/>
          <p:nvPr/>
        </p:nvSpPr>
        <p:spPr>
          <a:xfrm>
            <a:off x="536568" y="1725630"/>
            <a:ext cx="11655432" cy="1477328"/>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latin typeface="微软雅黑" panose="020B0503020204020204" pitchFamily="34" charset="-122"/>
              </a:rPr>
              <a:t>在软件开发过程中，开发人员大量会使用开源软件中的功能，节省开发时间，加快开发速度。</a:t>
            </a:r>
            <a:endParaRPr lang="en-US" altLang="zh-CN" dirty="0">
              <a:latin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rPr>
              <a:t>伴随着开发效率的提高，开源软件中的安全漏洞也会被引入软件系统。</a:t>
            </a:r>
            <a:endParaRPr kumimoji="1" lang="en-US" altLang="zh-CN" dirty="0"/>
          </a:p>
          <a:p>
            <a:pPr marL="285750" indent="-285750">
              <a:buFont typeface="Arial" panose="020B0604020202020204" pitchFamily="34" charset="0"/>
              <a:buChar char="•"/>
            </a:pPr>
            <a:r>
              <a:rPr lang="zh-CN" altLang="en-US" dirty="0"/>
              <a:t>近些年所披露的开源软件安全漏洞越来越多，已知的漏洞数量已超过</a:t>
            </a:r>
            <a:r>
              <a:rPr lang="en-US" altLang="zh-CN" dirty="0">
                <a:solidFill>
                  <a:srgbClr val="FF0000"/>
                </a:solidFill>
              </a:rPr>
              <a:t>10070</a:t>
            </a:r>
            <a:r>
              <a:rPr lang="zh-CN" altLang="en-US" dirty="0"/>
              <a:t>。 </a:t>
            </a:r>
            <a:endParaRPr lang="en-US" altLang="zh-CN" dirty="0"/>
          </a:p>
          <a:p>
            <a:pPr marL="742939" lvl="1" indent="-285750">
              <a:buFont typeface="Arial" panose="020B0604020202020204" pitchFamily="34" charset="0"/>
              <a:buChar char="•"/>
            </a:pPr>
            <a:r>
              <a:rPr lang="zh-CN" altLang="en-US" dirty="0">
                <a:latin typeface="微软雅黑" panose="020B0503020204020204" pitchFamily="34" charset="-122"/>
              </a:rPr>
              <a:t>据</a:t>
            </a:r>
            <a:r>
              <a:rPr lang="en-US" altLang="zh-CN" dirty="0">
                <a:latin typeface="微软雅黑" panose="020B0503020204020204" pitchFamily="34" charset="-122"/>
              </a:rPr>
              <a:t>Black</a:t>
            </a:r>
            <a:r>
              <a:rPr lang="zh-CN" altLang="en-US" dirty="0">
                <a:latin typeface="微软雅黑" panose="020B0503020204020204" pitchFamily="34" charset="-122"/>
              </a:rPr>
              <a:t> </a:t>
            </a:r>
            <a:r>
              <a:rPr lang="en-US" altLang="zh-CN" dirty="0">
                <a:latin typeface="微软雅黑" panose="020B0503020204020204" pitchFamily="34" charset="-122"/>
              </a:rPr>
              <a:t>Duck</a:t>
            </a:r>
            <a:r>
              <a:rPr lang="zh-CN" altLang="en-US" dirty="0">
                <a:latin typeface="微软雅黑" panose="020B0503020204020204" pitchFamily="34" charset="-122"/>
              </a:rPr>
              <a:t>公司发布的</a:t>
            </a:r>
            <a:r>
              <a:rPr lang="en-US" altLang="zh-CN" dirty="0">
                <a:latin typeface="微软雅黑" panose="020B0503020204020204" pitchFamily="34" charset="-122"/>
              </a:rPr>
              <a:t>《</a:t>
            </a:r>
            <a:r>
              <a:rPr lang="zh-CN" altLang="en-US" dirty="0">
                <a:latin typeface="微软雅黑" panose="020B0503020204020204" pitchFamily="34" charset="-122"/>
              </a:rPr>
              <a:t>开源安全和风险分析报告</a:t>
            </a:r>
            <a:r>
              <a:rPr lang="en-US" altLang="zh-CN" dirty="0">
                <a:latin typeface="微软雅黑" panose="020B0503020204020204" pitchFamily="34" charset="-122"/>
              </a:rPr>
              <a:t>》</a:t>
            </a:r>
            <a:r>
              <a:rPr lang="zh-CN" altLang="en-US" dirty="0">
                <a:latin typeface="微软雅黑" panose="020B0503020204020204" pitchFamily="34" charset="-122"/>
              </a:rPr>
              <a:t>显示，在分析的</a:t>
            </a:r>
            <a:r>
              <a:rPr lang="en-US" altLang="zh-CN" dirty="0">
                <a:latin typeface="微软雅黑" panose="020B0503020204020204" pitchFamily="34" charset="-122"/>
              </a:rPr>
              <a:t>1,500 </a:t>
            </a:r>
            <a:r>
              <a:rPr lang="zh-CN" altLang="en-US" dirty="0">
                <a:latin typeface="微软雅黑" panose="020B0503020204020204" pitchFamily="34" charset="-122"/>
              </a:rPr>
              <a:t>个应用程序中，</a:t>
            </a:r>
            <a:r>
              <a:rPr lang="en-US" altLang="zh-CN" dirty="0">
                <a:solidFill>
                  <a:srgbClr val="FF0000"/>
                </a:solidFill>
                <a:latin typeface="微软雅黑" panose="020B0503020204020204" pitchFamily="34" charset="-122"/>
              </a:rPr>
              <a:t>98%</a:t>
            </a:r>
            <a:r>
              <a:rPr lang="zh-CN" altLang="en-US" dirty="0">
                <a:latin typeface="微软雅黑" panose="020B0503020204020204" pitchFamily="34" charset="-122"/>
              </a:rPr>
              <a:t>的应用程序都使用了开源软件，且高达</a:t>
            </a:r>
            <a:r>
              <a:rPr lang="en-US" altLang="zh-CN" dirty="0">
                <a:solidFill>
                  <a:srgbClr val="FF0000"/>
                </a:solidFill>
                <a:latin typeface="微软雅黑" panose="020B0503020204020204" pitchFamily="34" charset="-122"/>
              </a:rPr>
              <a:t>84%</a:t>
            </a:r>
            <a:r>
              <a:rPr lang="zh-CN" altLang="en-US" dirty="0">
                <a:latin typeface="微软雅黑" panose="020B0503020204020204" pitchFamily="34" charset="-122"/>
              </a:rPr>
              <a:t>的应用程序包含至少一个已知的开源软件漏洞。</a:t>
            </a:r>
            <a:endParaRPr lang="en-US" altLang="zh-CN" dirty="0">
              <a:latin typeface="微软雅黑" panose="020B0503020204020204" pitchFamily="34" charset="-122"/>
            </a:endParaRPr>
          </a:p>
        </p:txBody>
      </p:sp>
      <p:sp>
        <p:nvSpPr>
          <p:cNvPr id="13" name="文本框 12">
            <a:extLst>
              <a:ext uri="{FF2B5EF4-FFF2-40B4-BE49-F238E27FC236}">
                <a16:creationId xmlns:a16="http://schemas.microsoft.com/office/drawing/2014/main" id="{BEA32C62-B30F-E64D-8BDE-43ED374772AD}"/>
              </a:ext>
            </a:extLst>
          </p:cNvPr>
          <p:cNvSpPr txBox="1"/>
          <p:nvPr/>
        </p:nvSpPr>
        <p:spPr>
          <a:xfrm>
            <a:off x="536568" y="3766842"/>
            <a:ext cx="11655432" cy="92333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研究如何降低开源软件漏洞带来的安全风险（漏洞检测、漏洞修复） </a:t>
            </a:r>
          </a:p>
          <a:p>
            <a:pPr marL="285750" indent="-285750">
              <a:buFont typeface="Arial" panose="020B0604020202020204" pitchFamily="34" charset="0"/>
              <a:buChar char="•"/>
            </a:pPr>
            <a:r>
              <a:rPr lang="zh-CN" altLang="en-US" dirty="0"/>
              <a:t>评估数据库中漏洞知识的质量（漏洞重现描述、软件、版本信息）</a:t>
            </a:r>
            <a:endParaRPr lang="en-US" altLang="zh-CN" dirty="0"/>
          </a:p>
          <a:p>
            <a:pPr marL="285750" indent="-285750">
              <a:buFont typeface="Arial" panose="020B0604020202020204" pitchFamily="34" charset="0"/>
              <a:buChar char="•"/>
            </a:pPr>
            <a:r>
              <a:rPr lang="zh-CN" altLang="en-US" dirty="0"/>
              <a:t>漏洞补丁知识采集  </a:t>
            </a:r>
          </a:p>
        </p:txBody>
      </p:sp>
      <p:sp>
        <p:nvSpPr>
          <p:cNvPr id="14" name="文本框 13">
            <a:extLst>
              <a:ext uri="{FF2B5EF4-FFF2-40B4-BE49-F238E27FC236}">
                <a16:creationId xmlns:a16="http://schemas.microsoft.com/office/drawing/2014/main" id="{1454912D-9C99-1B44-9D2F-BF3F12F2C1E7}"/>
              </a:ext>
            </a:extLst>
          </p:cNvPr>
          <p:cNvSpPr txBox="1"/>
          <p:nvPr/>
        </p:nvSpPr>
        <p:spPr>
          <a:xfrm>
            <a:off x="536568" y="5380746"/>
            <a:ext cx="11655432" cy="646331"/>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漏洞数据库中补丁知识的质量情况如何？ </a:t>
            </a:r>
          </a:p>
          <a:p>
            <a:pPr marL="285750" indent="-285750">
              <a:buFont typeface="Arial" panose="020B0604020202020204" pitchFamily="34" charset="0"/>
              <a:buChar char="•"/>
            </a:pPr>
            <a:r>
              <a:rPr lang="zh-CN" altLang="en-US" dirty="0"/>
              <a:t>能否实现自动化地查找漏洞补丁？</a:t>
            </a:r>
          </a:p>
        </p:txBody>
      </p:sp>
    </p:spTree>
    <p:extLst>
      <p:ext uri="{BB962C8B-B14F-4D97-AF65-F5344CB8AC3E}">
        <p14:creationId xmlns:p14="http://schemas.microsoft.com/office/powerpoint/2010/main" val="1901889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Cve Details - Crunchbase Company Profile &amp; Funding">
            <a:extLst>
              <a:ext uri="{FF2B5EF4-FFF2-40B4-BE49-F238E27FC236}">
                <a16:creationId xmlns:a16="http://schemas.microsoft.com/office/drawing/2014/main" id="{A56405BC-4672-4E47-8140-E411973B1A3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5258" b="35317"/>
          <a:stretch/>
        </p:blipFill>
        <p:spPr bwMode="auto">
          <a:xfrm>
            <a:off x="2921751" y="4302459"/>
            <a:ext cx="2040774" cy="60048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TWCERT/CC Taiwan Computer Emergency Response Team/Coordination  Center-TWCERT/CC Is Now a CVE Numbering Authority (CNA)">
            <a:extLst>
              <a:ext uri="{FF2B5EF4-FFF2-40B4-BE49-F238E27FC236}">
                <a16:creationId xmlns:a16="http://schemas.microsoft.com/office/drawing/2014/main" id="{F53E8A6C-D7E5-4017-8761-431C11DA8BD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8995" r="6026" b="21129"/>
          <a:stretch/>
        </p:blipFill>
        <p:spPr bwMode="auto">
          <a:xfrm>
            <a:off x="1313837" y="4425708"/>
            <a:ext cx="678389" cy="432234"/>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2">
            <a:extLst>
              <a:ext uri="{FF2B5EF4-FFF2-40B4-BE49-F238E27FC236}">
                <a16:creationId xmlns:a16="http://schemas.microsoft.com/office/drawing/2014/main" id="{D0E85B93-E7E4-46A6-86AE-A0A9BD4B4AAD}"/>
              </a:ext>
            </a:extLst>
          </p:cNvPr>
          <p:cNvPicPr>
            <a:picLocks noChangeAspect="1"/>
          </p:cNvPicPr>
          <p:nvPr/>
        </p:nvPicPr>
        <p:blipFill>
          <a:blip r:embed="rId5"/>
          <a:stretch>
            <a:fillRect/>
          </a:stretch>
        </p:blipFill>
        <p:spPr>
          <a:xfrm>
            <a:off x="2241686" y="4507374"/>
            <a:ext cx="608056" cy="287953"/>
          </a:xfrm>
          <a:prstGeom prst="rect">
            <a:avLst/>
          </a:prstGeom>
        </p:spPr>
      </p:pic>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sz="2800" dirty="0"/>
              <a:t>01</a:t>
            </a:r>
            <a:r>
              <a:rPr kumimoji="1" lang="zh-CN" altLang="en-US" sz="2800" dirty="0"/>
              <a:t> 背景介绍</a:t>
            </a:r>
            <a:endParaRPr kumimoji="1" lang="zh-CN" altLang="en-US" sz="2000" dirty="0"/>
          </a:p>
        </p:txBody>
      </p:sp>
      <p:sp>
        <p:nvSpPr>
          <p:cNvPr id="11" name="文本占位符 1">
            <a:extLst>
              <a:ext uri="{FF2B5EF4-FFF2-40B4-BE49-F238E27FC236}">
                <a16:creationId xmlns:a16="http://schemas.microsoft.com/office/drawing/2014/main" id="{E0F36F36-40E3-E246-AA6B-993B1AFF61C2}"/>
              </a:ext>
            </a:extLst>
          </p:cNvPr>
          <p:cNvSpPr txBox="1">
            <a:spLocks/>
          </p:cNvSpPr>
          <p:nvPr/>
        </p:nvSpPr>
        <p:spPr>
          <a:xfrm>
            <a:off x="5111989" y="4004805"/>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377"/>
            <a:r>
              <a:rPr kumimoji="1" lang="zh-CN" altLang="en-US" sz="2800" dirty="0">
                <a:solidFill>
                  <a:schemeClr val="tx1"/>
                </a:solidFill>
                <a:latin typeface="+mn-lt"/>
                <a:ea typeface="+mn-ea"/>
                <a:cs typeface="+mn-cs"/>
              </a:rPr>
              <a:t>举措</a:t>
            </a:r>
          </a:p>
        </p:txBody>
      </p:sp>
      <p:sp>
        <p:nvSpPr>
          <p:cNvPr id="15" name="文本框 14">
            <a:extLst>
              <a:ext uri="{FF2B5EF4-FFF2-40B4-BE49-F238E27FC236}">
                <a16:creationId xmlns:a16="http://schemas.microsoft.com/office/drawing/2014/main" id="{5DD8093C-3B85-4D3F-9DC1-D36A7322D792}"/>
              </a:ext>
            </a:extLst>
          </p:cNvPr>
          <p:cNvSpPr txBox="1"/>
          <p:nvPr/>
        </p:nvSpPr>
        <p:spPr>
          <a:xfrm>
            <a:off x="2730507" y="2891750"/>
            <a:ext cx="6506718" cy="369332"/>
          </a:xfrm>
          <a:prstGeom prst="rect">
            <a:avLst/>
          </a:prstGeom>
          <a:noFill/>
        </p:spPr>
        <p:txBody>
          <a:bodyPr wrap="square" rtlCol="0">
            <a:spAutoFit/>
          </a:bodyPr>
          <a:lstStyle/>
          <a:p>
            <a:pPr algn="ctr"/>
            <a:r>
              <a:rPr lang="en-US" altLang="zh-CN" b="1" dirty="0">
                <a:solidFill>
                  <a:schemeClr val="accent1">
                    <a:lumMod val="75000"/>
                  </a:schemeClr>
                </a:solidFill>
                <a:latin typeface="微软雅黑" panose="020B0503020204020204" pitchFamily="34" charset="-122"/>
              </a:rPr>
              <a:t>98%</a:t>
            </a:r>
            <a:r>
              <a:rPr lang="zh-CN" altLang="en-US" b="1" dirty="0">
                <a:solidFill>
                  <a:schemeClr val="accent1">
                    <a:lumMod val="75000"/>
                  </a:schemeClr>
                </a:solidFill>
                <a:latin typeface="微软雅黑" panose="020B0503020204020204" pitchFamily="34" charset="-122"/>
              </a:rPr>
              <a:t>的应用使用开源软件，</a:t>
            </a:r>
            <a:r>
              <a:rPr lang="en-US" altLang="zh-CN" b="1" dirty="0">
                <a:solidFill>
                  <a:schemeClr val="accent1">
                    <a:lumMod val="75000"/>
                  </a:schemeClr>
                </a:solidFill>
                <a:latin typeface="微软雅黑" panose="020B0503020204020204" pitchFamily="34" charset="-122"/>
              </a:rPr>
              <a:t>84%</a:t>
            </a:r>
            <a:r>
              <a:rPr lang="zh-CN" altLang="en-US" b="1" dirty="0">
                <a:solidFill>
                  <a:schemeClr val="accent1">
                    <a:lumMod val="75000"/>
                  </a:schemeClr>
                </a:solidFill>
                <a:latin typeface="微软雅黑" panose="020B0503020204020204" pitchFamily="34" charset="-122"/>
              </a:rPr>
              <a:t>的应用含有开源软件漏洞。</a:t>
            </a:r>
            <a:r>
              <a:rPr lang="en-US" altLang="zh-CN" b="1" dirty="0">
                <a:solidFill>
                  <a:schemeClr val="accent1">
                    <a:lumMod val="75000"/>
                  </a:schemeClr>
                </a:solidFill>
                <a:latin typeface="微软雅黑" panose="020B0503020204020204" pitchFamily="34" charset="-122"/>
              </a:rPr>
              <a:t>[1]</a:t>
            </a:r>
          </a:p>
        </p:txBody>
      </p:sp>
      <p:grpSp>
        <p:nvGrpSpPr>
          <p:cNvPr id="4" name="组合 3">
            <a:extLst>
              <a:ext uri="{FF2B5EF4-FFF2-40B4-BE49-F238E27FC236}">
                <a16:creationId xmlns:a16="http://schemas.microsoft.com/office/drawing/2014/main" id="{4DC75126-7E40-4651-A7A2-4C6AAFBB7E6B}"/>
              </a:ext>
            </a:extLst>
          </p:cNvPr>
          <p:cNvGrpSpPr/>
          <p:nvPr/>
        </p:nvGrpSpPr>
        <p:grpSpPr>
          <a:xfrm>
            <a:off x="676716" y="1799814"/>
            <a:ext cx="4458342" cy="861260"/>
            <a:chOff x="2116896" y="1920007"/>
            <a:chExt cx="4458342" cy="861260"/>
          </a:xfrm>
        </p:grpSpPr>
        <p:sp>
          <p:nvSpPr>
            <p:cNvPr id="12" name="文本框 11">
              <a:extLst>
                <a:ext uri="{FF2B5EF4-FFF2-40B4-BE49-F238E27FC236}">
                  <a16:creationId xmlns:a16="http://schemas.microsoft.com/office/drawing/2014/main" id="{E462A3B6-D09D-1347-BFD4-0AE0C8DAD523}"/>
                </a:ext>
              </a:extLst>
            </p:cNvPr>
            <p:cNvSpPr txBox="1"/>
            <p:nvPr/>
          </p:nvSpPr>
          <p:spPr>
            <a:xfrm>
              <a:off x="2196906" y="1920007"/>
              <a:ext cx="4378332" cy="369332"/>
            </a:xfrm>
            <a:prstGeom prst="rect">
              <a:avLst/>
            </a:prstGeom>
            <a:noFill/>
          </p:spPr>
          <p:txBody>
            <a:bodyPr wrap="square" rtlCol="0">
              <a:spAutoFit/>
            </a:bodyPr>
            <a:lstStyle/>
            <a:p>
              <a:pPr algn="ctr"/>
              <a:r>
                <a:rPr lang="zh-CN" altLang="en-US" dirty="0"/>
                <a:t>开源软件安全</a:t>
              </a:r>
              <a:r>
                <a:rPr lang="zh-CN" altLang="en-US" dirty="0">
                  <a:solidFill>
                    <a:srgbClr val="FF0000"/>
                  </a:solidFill>
                </a:rPr>
                <a:t>漏洞越来越多</a:t>
              </a:r>
            </a:p>
          </p:txBody>
        </p:sp>
        <p:sp>
          <p:nvSpPr>
            <p:cNvPr id="16" name="文本框 15">
              <a:extLst>
                <a:ext uri="{FF2B5EF4-FFF2-40B4-BE49-F238E27FC236}">
                  <a16:creationId xmlns:a16="http://schemas.microsoft.com/office/drawing/2014/main" id="{FB885CA5-FFAA-4CFF-AA06-FA2261235736}"/>
                </a:ext>
              </a:extLst>
            </p:cNvPr>
            <p:cNvSpPr txBox="1"/>
            <p:nvPr/>
          </p:nvSpPr>
          <p:spPr>
            <a:xfrm>
              <a:off x="2116896" y="2411935"/>
              <a:ext cx="4378332" cy="369332"/>
            </a:xfrm>
            <a:prstGeom prst="rect">
              <a:avLst/>
            </a:prstGeom>
            <a:noFill/>
          </p:spPr>
          <p:txBody>
            <a:bodyPr wrap="square" rtlCol="0">
              <a:spAutoFit/>
            </a:bodyPr>
            <a:lstStyle/>
            <a:p>
              <a:pPr algn="ctr"/>
              <a:r>
                <a:rPr lang="zh-CN" altLang="en-US" dirty="0"/>
                <a:t>开源软件被</a:t>
              </a:r>
              <a:r>
                <a:rPr lang="zh-CN" altLang="en-US" dirty="0">
                  <a:solidFill>
                    <a:srgbClr val="FF0000"/>
                  </a:solidFill>
                </a:rPr>
                <a:t>广泛使用</a:t>
              </a:r>
              <a:endParaRPr lang="en-US" altLang="zh-CN" dirty="0">
                <a:solidFill>
                  <a:srgbClr val="FF0000"/>
                </a:solidFill>
              </a:endParaRPr>
            </a:p>
          </p:txBody>
        </p:sp>
        <p:sp>
          <p:nvSpPr>
            <p:cNvPr id="17" name="文本框 16">
              <a:extLst>
                <a:ext uri="{FF2B5EF4-FFF2-40B4-BE49-F238E27FC236}">
                  <a16:creationId xmlns:a16="http://schemas.microsoft.com/office/drawing/2014/main" id="{FCD4DE56-2F0F-4885-B2D1-86759A1D0474}"/>
                </a:ext>
              </a:extLst>
            </p:cNvPr>
            <p:cNvSpPr txBox="1"/>
            <p:nvPr/>
          </p:nvSpPr>
          <p:spPr>
            <a:xfrm>
              <a:off x="2116896" y="2103417"/>
              <a:ext cx="4378332" cy="461665"/>
            </a:xfrm>
            <a:prstGeom prst="rect">
              <a:avLst/>
            </a:prstGeom>
            <a:noFill/>
          </p:spPr>
          <p:txBody>
            <a:bodyPr wrap="square" rtlCol="0">
              <a:spAutoFit/>
            </a:bodyPr>
            <a:lstStyle/>
            <a:p>
              <a:pPr algn="ctr"/>
              <a:r>
                <a:rPr lang="en-US" altLang="zh-CN" sz="2400" dirty="0"/>
                <a:t>+</a:t>
              </a:r>
            </a:p>
          </p:txBody>
        </p:sp>
      </p:grpSp>
      <p:sp>
        <p:nvSpPr>
          <p:cNvPr id="5" name="箭头: 右 4">
            <a:extLst>
              <a:ext uri="{FF2B5EF4-FFF2-40B4-BE49-F238E27FC236}">
                <a16:creationId xmlns:a16="http://schemas.microsoft.com/office/drawing/2014/main" id="{4F47501F-1B60-4F99-B697-AF3C978A5E5C}"/>
              </a:ext>
            </a:extLst>
          </p:cNvPr>
          <p:cNvSpPr/>
          <p:nvPr/>
        </p:nvSpPr>
        <p:spPr>
          <a:xfrm>
            <a:off x="5183766" y="2075305"/>
            <a:ext cx="800100" cy="364417"/>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1">
                  <a:lumMod val="75000"/>
                </a:schemeClr>
              </a:solidFill>
            </a:endParaRPr>
          </a:p>
        </p:txBody>
      </p:sp>
      <p:sp>
        <p:nvSpPr>
          <p:cNvPr id="20" name="文本框 19">
            <a:extLst>
              <a:ext uri="{FF2B5EF4-FFF2-40B4-BE49-F238E27FC236}">
                <a16:creationId xmlns:a16="http://schemas.microsoft.com/office/drawing/2014/main" id="{4F54BFE8-4514-4A89-B643-A20C35949139}"/>
              </a:ext>
            </a:extLst>
          </p:cNvPr>
          <p:cNvSpPr txBox="1"/>
          <p:nvPr/>
        </p:nvSpPr>
        <p:spPr>
          <a:xfrm>
            <a:off x="6364284" y="2101992"/>
            <a:ext cx="4378332" cy="369332"/>
          </a:xfrm>
          <a:prstGeom prst="rect">
            <a:avLst/>
          </a:prstGeom>
          <a:noFill/>
        </p:spPr>
        <p:txBody>
          <a:bodyPr wrap="square" rtlCol="0">
            <a:spAutoFit/>
          </a:bodyPr>
          <a:lstStyle/>
          <a:p>
            <a:pPr algn="ctr"/>
            <a:r>
              <a:rPr lang="zh-CN" altLang="en-US" dirty="0">
                <a:latin typeface="微软雅黑" panose="020B0503020204020204" pitchFamily="34" charset="-122"/>
              </a:rPr>
              <a:t>大量安全漏洞被引入软件系统</a:t>
            </a:r>
            <a:endParaRPr lang="en-US" altLang="zh-CN" dirty="0">
              <a:solidFill>
                <a:srgbClr val="FF0000"/>
              </a:solidFill>
            </a:endParaRPr>
          </a:p>
        </p:txBody>
      </p:sp>
      <p:sp>
        <p:nvSpPr>
          <p:cNvPr id="24" name="文本框 23">
            <a:extLst>
              <a:ext uri="{FF2B5EF4-FFF2-40B4-BE49-F238E27FC236}">
                <a16:creationId xmlns:a16="http://schemas.microsoft.com/office/drawing/2014/main" id="{EC4F382B-3D70-41FA-828B-B6B7C422FCFF}"/>
              </a:ext>
            </a:extLst>
          </p:cNvPr>
          <p:cNvSpPr txBox="1"/>
          <p:nvPr/>
        </p:nvSpPr>
        <p:spPr>
          <a:xfrm>
            <a:off x="795909" y="4872933"/>
            <a:ext cx="4378332" cy="646331"/>
          </a:xfrm>
          <a:prstGeom prst="rect">
            <a:avLst/>
          </a:prstGeom>
          <a:noFill/>
        </p:spPr>
        <p:txBody>
          <a:bodyPr wrap="square" rtlCol="0">
            <a:spAutoFit/>
          </a:bodyPr>
          <a:lstStyle/>
          <a:p>
            <a:pPr algn="ctr"/>
            <a:r>
              <a:rPr lang="zh-CN" altLang="en-US" dirty="0"/>
              <a:t>漏洞知识库</a:t>
            </a:r>
            <a:br>
              <a:rPr lang="en-US" altLang="zh-CN" dirty="0"/>
            </a:br>
            <a:r>
              <a:rPr lang="zh-CN" altLang="en-US" dirty="0"/>
              <a:t>（漏洞软件名、漏洞补丁</a:t>
            </a:r>
            <a:r>
              <a:rPr lang="en-US" altLang="zh-CN" dirty="0"/>
              <a:t>…</a:t>
            </a:r>
            <a:r>
              <a:rPr lang="zh-CN" altLang="en-US" dirty="0"/>
              <a:t>）</a:t>
            </a:r>
            <a:endParaRPr lang="zh-CN" altLang="en-US" dirty="0">
              <a:solidFill>
                <a:srgbClr val="FF0000"/>
              </a:solidFill>
            </a:endParaRPr>
          </a:p>
        </p:txBody>
      </p:sp>
      <p:sp>
        <p:nvSpPr>
          <p:cNvPr id="27" name="箭头: 右 26">
            <a:extLst>
              <a:ext uri="{FF2B5EF4-FFF2-40B4-BE49-F238E27FC236}">
                <a16:creationId xmlns:a16="http://schemas.microsoft.com/office/drawing/2014/main" id="{BAA0FA8A-C1CA-41BF-9C21-D4266D721F62}"/>
              </a:ext>
            </a:extLst>
          </p:cNvPr>
          <p:cNvSpPr/>
          <p:nvPr/>
        </p:nvSpPr>
        <p:spPr>
          <a:xfrm>
            <a:off x="5183766" y="4883208"/>
            <a:ext cx="800100" cy="364417"/>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1">
                  <a:lumMod val="75000"/>
                </a:schemeClr>
              </a:solidFill>
            </a:endParaRPr>
          </a:p>
        </p:txBody>
      </p:sp>
      <p:sp>
        <p:nvSpPr>
          <p:cNvPr id="28" name="文本框 27">
            <a:extLst>
              <a:ext uri="{FF2B5EF4-FFF2-40B4-BE49-F238E27FC236}">
                <a16:creationId xmlns:a16="http://schemas.microsoft.com/office/drawing/2014/main" id="{A0241E76-8C25-447B-981C-B281BE31B42E}"/>
              </a:ext>
            </a:extLst>
          </p:cNvPr>
          <p:cNvSpPr txBox="1"/>
          <p:nvPr/>
        </p:nvSpPr>
        <p:spPr>
          <a:xfrm>
            <a:off x="6783384" y="4691959"/>
            <a:ext cx="4378332" cy="646331"/>
          </a:xfrm>
          <a:prstGeom prst="rect">
            <a:avLst/>
          </a:prstGeom>
          <a:noFill/>
        </p:spPr>
        <p:txBody>
          <a:bodyPr wrap="square" rtlCol="0">
            <a:spAutoFit/>
          </a:bodyPr>
          <a:lstStyle/>
          <a:p>
            <a:pPr algn="ctr"/>
            <a:r>
              <a:rPr lang="zh-CN" altLang="en-US" dirty="0"/>
              <a:t>安全维护工作</a:t>
            </a:r>
            <a:endParaRPr lang="en-US" altLang="zh-CN" dirty="0"/>
          </a:p>
          <a:p>
            <a:pPr algn="ctr"/>
            <a:r>
              <a:rPr lang="zh-CN" altLang="en-US" dirty="0"/>
              <a:t>（漏洞检测、漏洞影响分析、漏洞修复</a:t>
            </a:r>
            <a:r>
              <a:rPr lang="en-US" altLang="zh-CN" dirty="0"/>
              <a:t>…</a:t>
            </a:r>
            <a:r>
              <a:rPr lang="zh-CN" altLang="en-US" dirty="0"/>
              <a:t>）</a:t>
            </a:r>
            <a:endParaRPr lang="en-US" altLang="zh-CN" dirty="0">
              <a:solidFill>
                <a:srgbClr val="FF0000"/>
              </a:solidFill>
            </a:endParaRPr>
          </a:p>
        </p:txBody>
      </p:sp>
      <p:sp>
        <p:nvSpPr>
          <p:cNvPr id="29" name="文本占位符 1">
            <a:extLst>
              <a:ext uri="{FF2B5EF4-FFF2-40B4-BE49-F238E27FC236}">
                <a16:creationId xmlns:a16="http://schemas.microsoft.com/office/drawing/2014/main" id="{E2971B03-642B-47BF-B108-F11BF78DF108}"/>
              </a:ext>
            </a:extLst>
          </p:cNvPr>
          <p:cNvSpPr txBox="1">
            <a:spLocks/>
          </p:cNvSpPr>
          <p:nvPr/>
        </p:nvSpPr>
        <p:spPr>
          <a:xfrm>
            <a:off x="1653031" y="1347786"/>
            <a:ext cx="7811042" cy="432234"/>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defTabSz="914377"/>
            <a:r>
              <a:rPr kumimoji="1" lang="zh-CN" altLang="en-US" sz="2800" dirty="0">
                <a:solidFill>
                  <a:schemeClr val="tx1"/>
                </a:solidFill>
                <a:latin typeface="+mn-lt"/>
                <a:ea typeface="+mn-ea"/>
                <a:cs typeface="+mn-cs"/>
              </a:rPr>
              <a:t>问题</a:t>
            </a:r>
          </a:p>
        </p:txBody>
      </p:sp>
      <p:sp>
        <p:nvSpPr>
          <p:cNvPr id="30" name="文本框 29">
            <a:extLst>
              <a:ext uri="{FF2B5EF4-FFF2-40B4-BE49-F238E27FC236}">
                <a16:creationId xmlns:a16="http://schemas.microsoft.com/office/drawing/2014/main" id="{544186CC-63F2-4676-BCD9-D0BBC6BF40F7}"/>
              </a:ext>
            </a:extLst>
          </p:cNvPr>
          <p:cNvSpPr txBox="1"/>
          <p:nvPr/>
        </p:nvSpPr>
        <p:spPr>
          <a:xfrm>
            <a:off x="756726" y="6415625"/>
            <a:ext cx="8291593" cy="276999"/>
          </a:xfrm>
          <a:prstGeom prst="rect">
            <a:avLst/>
          </a:prstGeom>
          <a:noFill/>
        </p:spPr>
        <p:txBody>
          <a:bodyPr wrap="square" rtlCol="0">
            <a:spAutoFit/>
          </a:bodyPr>
          <a:lstStyle/>
          <a:p>
            <a:r>
              <a:rPr lang="en-US" altLang="zh-CN" sz="1200" dirty="0">
                <a:latin typeface="微软雅黑" panose="020B0503020204020204" pitchFamily="34" charset="-122"/>
              </a:rPr>
              <a:t>[1]</a:t>
            </a:r>
            <a:r>
              <a:rPr lang="en" altLang="zh-CN" sz="1200" kern="1200" dirty="0">
                <a:solidFill>
                  <a:schemeClr val="tx1"/>
                </a:solidFill>
                <a:effectLst/>
                <a:latin typeface="微软雅黑" panose="020B0503020204020204" pitchFamily="34" charset="-122"/>
                <a:ea typeface="+mn-ea"/>
                <a:cs typeface="+mn-cs"/>
              </a:rPr>
              <a:t> Synopsys </a:t>
            </a:r>
            <a:r>
              <a:rPr lang="zh-CN" altLang="en-US" sz="1200" kern="1200" dirty="0">
                <a:solidFill>
                  <a:schemeClr val="tx1"/>
                </a:solidFill>
                <a:effectLst/>
                <a:latin typeface="微软雅黑" panose="020B0503020204020204" pitchFamily="34" charset="-122"/>
                <a:ea typeface="+mn-ea"/>
                <a:cs typeface="+mn-cs"/>
              </a:rPr>
              <a:t>公司</a:t>
            </a:r>
            <a:r>
              <a:rPr lang="en-US" altLang="zh-CN" sz="1200" kern="1200" dirty="0">
                <a:solidFill>
                  <a:schemeClr val="tx1"/>
                </a:solidFill>
                <a:effectLst/>
                <a:latin typeface="微软雅黑" panose="020B0503020204020204" pitchFamily="34" charset="-122"/>
                <a:ea typeface="+mn-ea"/>
                <a:cs typeface="+mn-cs"/>
              </a:rPr>
              <a:t>, 《</a:t>
            </a:r>
            <a:r>
              <a:rPr lang="zh-CN" altLang="en-US" sz="1200" kern="1200" dirty="0">
                <a:solidFill>
                  <a:schemeClr val="tx1"/>
                </a:solidFill>
                <a:effectLst/>
                <a:latin typeface="微软雅黑" panose="020B0503020204020204" pitchFamily="34" charset="-122"/>
                <a:ea typeface="+mn-ea"/>
                <a:cs typeface="+mn-cs"/>
              </a:rPr>
              <a:t>开源安全和风险分析报告</a:t>
            </a:r>
            <a:r>
              <a:rPr lang="en-US" altLang="zh-CN" sz="1200" kern="1200" dirty="0">
                <a:solidFill>
                  <a:schemeClr val="tx1"/>
                </a:solidFill>
                <a:effectLst/>
                <a:latin typeface="微软雅黑" panose="020B0503020204020204" pitchFamily="34" charset="-122"/>
                <a:ea typeface="+mn-ea"/>
                <a:cs typeface="+mn-cs"/>
              </a:rPr>
              <a:t>》.</a:t>
            </a:r>
            <a:r>
              <a:rPr lang="en-US" altLang="zh-CN" sz="1200" dirty="0">
                <a:latin typeface="微软雅黑" panose="020B0503020204020204" pitchFamily="34" charset="-122"/>
              </a:rPr>
              <a:t> </a:t>
            </a:r>
          </a:p>
        </p:txBody>
      </p:sp>
      <p:sp>
        <p:nvSpPr>
          <p:cNvPr id="32" name="文本框 31">
            <a:extLst>
              <a:ext uri="{FF2B5EF4-FFF2-40B4-BE49-F238E27FC236}">
                <a16:creationId xmlns:a16="http://schemas.microsoft.com/office/drawing/2014/main" id="{5E843B3D-D725-4C66-A50F-068B23D74AA5}"/>
              </a:ext>
            </a:extLst>
          </p:cNvPr>
          <p:cNvSpPr txBox="1"/>
          <p:nvPr/>
        </p:nvSpPr>
        <p:spPr>
          <a:xfrm>
            <a:off x="2730507" y="5560012"/>
            <a:ext cx="6506718" cy="369332"/>
          </a:xfrm>
          <a:prstGeom prst="rect">
            <a:avLst/>
          </a:prstGeom>
          <a:noFill/>
        </p:spPr>
        <p:txBody>
          <a:bodyPr wrap="square" rtlCol="0">
            <a:spAutoFit/>
          </a:bodyPr>
          <a:lstStyle/>
          <a:p>
            <a:pPr algn="ctr"/>
            <a:r>
              <a:rPr lang="zh-CN" altLang="en-US" b="1" dirty="0">
                <a:solidFill>
                  <a:schemeClr val="accent1">
                    <a:lumMod val="75000"/>
                  </a:schemeClr>
                </a:solidFill>
                <a:latin typeface="微软雅黑" panose="020B0503020204020204" pitchFamily="34" charset="-122"/>
              </a:rPr>
              <a:t>基于漏洞补丁知识，进行深度安全维护工作。</a:t>
            </a:r>
            <a:endParaRPr lang="en-US" altLang="zh-CN" b="1" dirty="0">
              <a:solidFill>
                <a:schemeClr val="accent1">
                  <a:lumMod val="75000"/>
                </a:schemeClr>
              </a:solidFill>
              <a:latin typeface="微软雅黑" panose="020B0503020204020204" pitchFamily="34" charset="-122"/>
            </a:endParaRPr>
          </a:p>
        </p:txBody>
      </p:sp>
      <p:sp>
        <p:nvSpPr>
          <p:cNvPr id="34" name="文本框 33">
            <a:extLst>
              <a:ext uri="{FF2B5EF4-FFF2-40B4-BE49-F238E27FC236}">
                <a16:creationId xmlns:a16="http://schemas.microsoft.com/office/drawing/2014/main" id="{A6DCC04B-5D39-404B-9587-8A085CC7CBB5}"/>
              </a:ext>
            </a:extLst>
          </p:cNvPr>
          <p:cNvSpPr txBox="1"/>
          <p:nvPr/>
        </p:nvSpPr>
        <p:spPr>
          <a:xfrm>
            <a:off x="4765371" y="4500099"/>
            <a:ext cx="467991" cy="369332"/>
          </a:xfrm>
          <a:prstGeom prst="rect">
            <a:avLst/>
          </a:prstGeom>
          <a:noFill/>
        </p:spPr>
        <p:txBody>
          <a:bodyPr wrap="square" rtlCol="0">
            <a:spAutoFit/>
          </a:bodyPr>
          <a:lstStyle/>
          <a:p>
            <a:pPr algn="ctr"/>
            <a:r>
              <a:rPr lang="en-US" altLang="zh-CN" dirty="0"/>
              <a:t>…</a:t>
            </a:r>
            <a:endParaRPr lang="zh-CN" altLang="en-US" dirty="0">
              <a:solidFill>
                <a:srgbClr val="FF0000"/>
              </a:solidFill>
            </a:endParaRPr>
          </a:p>
        </p:txBody>
      </p:sp>
      <p:sp>
        <p:nvSpPr>
          <p:cNvPr id="35" name="文本框 34">
            <a:extLst>
              <a:ext uri="{FF2B5EF4-FFF2-40B4-BE49-F238E27FC236}">
                <a16:creationId xmlns:a16="http://schemas.microsoft.com/office/drawing/2014/main" id="{4E4FCA75-FD35-465A-B6A9-FE80D00C7533}"/>
              </a:ext>
            </a:extLst>
          </p:cNvPr>
          <p:cNvSpPr txBox="1"/>
          <p:nvPr/>
        </p:nvSpPr>
        <p:spPr>
          <a:xfrm>
            <a:off x="2835037" y="4490640"/>
            <a:ext cx="467991" cy="369332"/>
          </a:xfrm>
          <a:prstGeom prst="rect">
            <a:avLst/>
          </a:prstGeom>
          <a:noFill/>
        </p:spPr>
        <p:txBody>
          <a:bodyPr wrap="square" rtlCol="0">
            <a:spAutoFit/>
          </a:bodyPr>
          <a:lstStyle/>
          <a:p>
            <a:pPr algn="ctr"/>
            <a:r>
              <a:rPr lang="zh-CN" altLang="en-US" dirty="0"/>
              <a:t>、</a:t>
            </a:r>
            <a:endParaRPr lang="zh-CN" altLang="en-US" dirty="0">
              <a:solidFill>
                <a:srgbClr val="FF0000"/>
              </a:solidFill>
            </a:endParaRPr>
          </a:p>
        </p:txBody>
      </p:sp>
      <p:sp>
        <p:nvSpPr>
          <p:cNvPr id="36" name="文本框 35">
            <a:extLst>
              <a:ext uri="{FF2B5EF4-FFF2-40B4-BE49-F238E27FC236}">
                <a16:creationId xmlns:a16="http://schemas.microsoft.com/office/drawing/2014/main" id="{B276D8B1-8CF7-47D2-8697-5A040DB416C1}"/>
              </a:ext>
            </a:extLst>
          </p:cNvPr>
          <p:cNvSpPr txBox="1"/>
          <p:nvPr/>
        </p:nvSpPr>
        <p:spPr>
          <a:xfrm>
            <a:off x="1910630" y="4510584"/>
            <a:ext cx="467991" cy="369332"/>
          </a:xfrm>
          <a:prstGeom prst="rect">
            <a:avLst/>
          </a:prstGeom>
          <a:noFill/>
        </p:spPr>
        <p:txBody>
          <a:bodyPr wrap="square" rtlCol="0">
            <a:spAutoFit/>
          </a:bodyPr>
          <a:lstStyle/>
          <a:p>
            <a:pPr algn="ctr"/>
            <a:r>
              <a:rPr lang="zh-CN" altLang="en-US" dirty="0"/>
              <a:t>、</a:t>
            </a:r>
            <a:endParaRPr lang="zh-CN" altLang="en-US" dirty="0">
              <a:solidFill>
                <a:srgbClr val="FF0000"/>
              </a:solidFill>
            </a:endParaRPr>
          </a:p>
        </p:txBody>
      </p:sp>
    </p:spTree>
    <p:extLst>
      <p:ext uri="{BB962C8B-B14F-4D97-AF65-F5344CB8AC3E}">
        <p14:creationId xmlns:p14="http://schemas.microsoft.com/office/powerpoint/2010/main" val="1893163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56616251-CABF-49AC-BE08-FDB80728B101}"/>
              </a:ext>
            </a:extLst>
          </p:cNvPr>
          <p:cNvPicPr>
            <a:picLocks noChangeAspect="1"/>
          </p:cNvPicPr>
          <p:nvPr/>
        </p:nvPicPr>
        <p:blipFill>
          <a:blip r:embed="rId3"/>
          <a:stretch>
            <a:fillRect/>
          </a:stretch>
        </p:blipFill>
        <p:spPr>
          <a:xfrm>
            <a:off x="792156" y="3429000"/>
            <a:ext cx="4531734" cy="2443284"/>
          </a:xfrm>
          <a:prstGeom prst="rect">
            <a:avLst/>
          </a:prstGeom>
        </p:spPr>
      </p:pic>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01</a:t>
            </a:r>
            <a:r>
              <a:rPr kumimoji="1" lang="zh-CN" altLang="en-US" dirty="0"/>
              <a:t> 背景介绍</a:t>
            </a:r>
            <a:endParaRPr kumimoji="1" lang="zh-CN" altLang="en-US" sz="1800" dirty="0"/>
          </a:p>
        </p:txBody>
      </p:sp>
      <p:sp>
        <p:nvSpPr>
          <p:cNvPr id="10" name="文本占位符 1">
            <a:extLst>
              <a:ext uri="{FF2B5EF4-FFF2-40B4-BE49-F238E27FC236}">
                <a16:creationId xmlns:a16="http://schemas.microsoft.com/office/drawing/2014/main" id="{F720D020-281D-7B4C-BAD5-688D0F5A8014}"/>
              </a:ext>
            </a:extLst>
          </p:cNvPr>
          <p:cNvSpPr txBox="1">
            <a:spLocks/>
          </p:cNvSpPr>
          <p:nvPr/>
        </p:nvSpPr>
        <p:spPr>
          <a:xfrm>
            <a:off x="4599671" y="2821379"/>
            <a:ext cx="2330518" cy="646330"/>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defTabSz="914377"/>
            <a:r>
              <a:rPr kumimoji="1" lang="zh-CN" altLang="en-US" sz="2800" dirty="0">
                <a:solidFill>
                  <a:schemeClr val="tx1"/>
                </a:solidFill>
                <a:latin typeface="+mn-lt"/>
                <a:ea typeface="+mn-ea"/>
                <a:cs typeface="+mn-cs"/>
              </a:rPr>
              <a:t>本文研究内容</a:t>
            </a:r>
          </a:p>
        </p:txBody>
      </p:sp>
      <p:sp>
        <p:nvSpPr>
          <p:cNvPr id="41" name="文本占位符 1">
            <a:extLst>
              <a:ext uri="{FF2B5EF4-FFF2-40B4-BE49-F238E27FC236}">
                <a16:creationId xmlns:a16="http://schemas.microsoft.com/office/drawing/2014/main" id="{756C89E2-7C81-45B2-B887-7931858EAD7F}"/>
              </a:ext>
            </a:extLst>
          </p:cNvPr>
          <p:cNvSpPr txBox="1">
            <a:spLocks/>
          </p:cNvSpPr>
          <p:nvPr/>
        </p:nvSpPr>
        <p:spPr>
          <a:xfrm>
            <a:off x="4938098" y="1559739"/>
            <a:ext cx="1538902" cy="382643"/>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defTabSz="914377"/>
            <a:r>
              <a:rPr kumimoji="1" lang="zh-CN" altLang="en-US" sz="2800" dirty="0">
                <a:solidFill>
                  <a:schemeClr val="tx1"/>
                </a:solidFill>
                <a:latin typeface="+mn-lt"/>
                <a:ea typeface="+mn-ea"/>
                <a:cs typeface="+mn-cs"/>
              </a:rPr>
              <a:t>举措</a:t>
            </a:r>
          </a:p>
        </p:txBody>
      </p:sp>
      <p:sp>
        <p:nvSpPr>
          <p:cNvPr id="53" name="文本框 52">
            <a:extLst>
              <a:ext uri="{FF2B5EF4-FFF2-40B4-BE49-F238E27FC236}">
                <a16:creationId xmlns:a16="http://schemas.microsoft.com/office/drawing/2014/main" id="{A25863E0-080E-41F7-BDED-6E1C19C71F21}"/>
              </a:ext>
            </a:extLst>
          </p:cNvPr>
          <p:cNvSpPr txBox="1"/>
          <p:nvPr/>
        </p:nvSpPr>
        <p:spPr>
          <a:xfrm>
            <a:off x="2730507" y="1958414"/>
            <a:ext cx="6506718" cy="369332"/>
          </a:xfrm>
          <a:prstGeom prst="rect">
            <a:avLst/>
          </a:prstGeom>
          <a:noFill/>
        </p:spPr>
        <p:txBody>
          <a:bodyPr wrap="square" rtlCol="0">
            <a:spAutoFit/>
          </a:bodyPr>
          <a:lstStyle/>
          <a:p>
            <a:pPr algn="ctr"/>
            <a:r>
              <a:rPr lang="zh-CN" altLang="en-US" b="1" dirty="0">
                <a:solidFill>
                  <a:schemeClr val="accent1">
                    <a:lumMod val="75000"/>
                  </a:schemeClr>
                </a:solidFill>
                <a:latin typeface="微软雅黑" panose="020B0503020204020204" pitchFamily="34" charset="-122"/>
              </a:rPr>
              <a:t>基于漏洞补丁知识，进行深度安全维护工作。</a:t>
            </a:r>
            <a:endParaRPr lang="en-US" altLang="zh-CN" b="1" dirty="0">
              <a:solidFill>
                <a:schemeClr val="accent1">
                  <a:lumMod val="75000"/>
                </a:schemeClr>
              </a:solidFill>
              <a:latin typeface="微软雅黑" panose="020B0503020204020204" pitchFamily="34" charset="-122"/>
            </a:endParaRPr>
          </a:p>
        </p:txBody>
      </p:sp>
      <p:sp>
        <p:nvSpPr>
          <p:cNvPr id="63" name="文本框 62">
            <a:extLst>
              <a:ext uri="{FF2B5EF4-FFF2-40B4-BE49-F238E27FC236}">
                <a16:creationId xmlns:a16="http://schemas.microsoft.com/office/drawing/2014/main" id="{56AFEB69-593E-46F5-A659-9AD5B341A157}"/>
              </a:ext>
            </a:extLst>
          </p:cNvPr>
          <p:cNvSpPr txBox="1"/>
          <p:nvPr/>
        </p:nvSpPr>
        <p:spPr>
          <a:xfrm>
            <a:off x="6477000" y="3779952"/>
            <a:ext cx="4018407" cy="1477328"/>
          </a:xfrm>
          <a:prstGeom prst="rect">
            <a:avLst/>
          </a:prstGeom>
          <a:noFill/>
        </p:spPr>
        <p:txBody>
          <a:bodyPr wrap="square" rtlCol="0">
            <a:spAutoFit/>
          </a:bodyPr>
          <a:lstStyle/>
          <a:p>
            <a:endParaRPr lang="en-US" altLang="zh-CN" dirty="0"/>
          </a:p>
          <a:p>
            <a:pPr marL="285750" indent="-285750">
              <a:buFont typeface="Arial" panose="020B0604020202020204" pitchFamily="34" charset="0"/>
              <a:buChar char="•"/>
            </a:pPr>
            <a:r>
              <a:rPr lang="zh-CN" altLang="en-US" dirty="0"/>
              <a:t>补丁知识的</a:t>
            </a:r>
            <a:r>
              <a:rPr lang="zh-CN" altLang="en-US" b="1" dirty="0">
                <a:solidFill>
                  <a:schemeClr val="accent1">
                    <a:lumMod val="75000"/>
                  </a:schemeClr>
                </a:solidFill>
                <a:latin typeface="微软雅黑" panose="020B0503020204020204" pitchFamily="34" charset="-122"/>
              </a:rPr>
              <a:t>质量和特征研究</a:t>
            </a:r>
            <a:br>
              <a:rPr lang="en-US" altLang="zh-CN" b="1" dirty="0">
                <a:solidFill>
                  <a:schemeClr val="accent1">
                    <a:lumMod val="75000"/>
                  </a:schemeClr>
                </a:solidFill>
                <a:latin typeface="微软雅黑" panose="020B0503020204020204" pitchFamily="34" charset="-122"/>
              </a:rPr>
            </a:br>
            <a:endParaRPr lang="en-US" altLang="zh-CN" b="1" dirty="0">
              <a:solidFill>
                <a:schemeClr val="accent1">
                  <a:lumMod val="75000"/>
                </a:schemeClr>
              </a:solidFill>
              <a:latin typeface="微软雅黑" panose="020B0503020204020204" pitchFamily="34" charset="-122"/>
            </a:endParaRPr>
          </a:p>
          <a:p>
            <a:pPr marL="285750" indent="-285750">
              <a:buFont typeface="Arial" panose="020B0604020202020204" pitchFamily="34" charset="0"/>
              <a:buChar char="•"/>
            </a:pPr>
            <a:r>
              <a:rPr lang="zh-CN" altLang="en-US" dirty="0"/>
              <a:t>自动化补丁查找的</a:t>
            </a:r>
            <a:r>
              <a:rPr lang="zh-CN" altLang="en-US" b="1" dirty="0">
                <a:solidFill>
                  <a:schemeClr val="accent1">
                    <a:lumMod val="75000"/>
                  </a:schemeClr>
                </a:solidFill>
                <a:latin typeface="微软雅黑" panose="020B0503020204020204" pitchFamily="34" charset="-122"/>
              </a:rPr>
              <a:t>方法设计</a:t>
            </a:r>
            <a:endParaRPr lang="en-US" altLang="zh-CN" dirty="0"/>
          </a:p>
          <a:p>
            <a:pPr algn="ctr"/>
            <a:endParaRPr lang="en-US" altLang="zh-CN" b="1" dirty="0">
              <a:solidFill>
                <a:schemeClr val="accent1">
                  <a:lumMod val="75000"/>
                </a:schemeClr>
              </a:solidFill>
              <a:latin typeface="微软雅黑" panose="020B0503020204020204" pitchFamily="34" charset="-122"/>
            </a:endParaRPr>
          </a:p>
        </p:txBody>
      </p:sp>
      <p:sp>
        <p:nvSpPr>
          <p:cNvPr id="6" name="矩形: 圆角 5">
            <a:extLst>
              <a:ext uri="{FF2B5EF4-FFF2-40B4-BE49-F238E27FC236}">
                <a16:creationId xmlns:a16="http://schemas.microsoft.com/office/drawing/2014/main" id="{732AF675-2893-4D20-AD4A-5B794A0605BD}"/>
              </a:ext>
            </a:extLst>
          </p:cNvPr>
          <p:cNvSpPr/>
          <p:nvPr/>
        </p:nvSpPr>
        <p:spPr>
          <a:xfrm>
            <a:off x="7241640" y="4152900"/>
            <a:ext cx="1683285" cy="3810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圆角 6">
            <a:extLst>
              <a:ext uri="{FF2B5EF4-FFF2-40B4-BE49-F238E27FC236}">
                <a16:creationId xmlns:a16="http://schemas.microsoft.com/office/drawing/2014/main" id="{B7E6B0B0-867D-4B53-8321-68C7DF073A35}"/>
              </a:ext>
            </a:extLst>
          </p:cNvPr>
          <p:cNvSpPr/>
          <p:nvPr/>
        </p:nvSpPr>
        <p:spPr>
          <a:xfrm>
            <a:off x="3402263" y="4065705"/>
            <a:ext cx="1683285" cy="378985"/>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箭头: 右 66">
            <a:extLst>
              <a:ext uri="{FF2B5EF4-FFF2-40B4-BE49-F238E27FC236}">
                <a16:creationId xmlns:a16="http://schemas.microsoft.com/office/drawing/2014/main" id="{66B4C601-680C-4651-92E5-4CD8A299B93F}"/>
              </a:ext>
            </a:extLst>
          </p:cNvPr>
          <p:cNvSpPr/>
          <p:nvPr/>
        </p:nvSpPr>
        <p:spPr>
          <a:xfrm>
            <a:off x="5239335" y="4191000"/>
            <a:ext cx="1237665" cy="152400"/>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箭头: 右 67">
            <a:extLst>
              <a:ext uri="{FF2B5EF4-FFF2-40B4-BE49-F238E27FC236}">
                <a16:creationId xmlns:a16="http://schemas.microsoft.com/office/drawing/2014/main" id="{8813F667-FEBC-4993-A8B2-0BC38E76141E}"/>
              </a:ext>
            </a:extLst>
          </p:cNvPr>
          <p:cNvSpPr/>
          <p:nvPr/>
        </p:nvSpPr>
        <p:spPr>
          <a:xfrm>
            <a:off x="5241390" y="4735398"/>
            <a:ext cx="1237665" cy="152400"/>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圆角 68">
            <a:extLst>
              <a:ext uri="{FF2B5EF4-FFF2-40B4-BE49-F238E27FC236}">
                <a16:creationId xmlns:a16="http://schemas.microsoft.com/office/drawing/2014/main" id="{8F6FDE09-A9AF-4685-9617-FE8359E00D0E}"/>
              </a:ext>
            </a:extLst>
          </p:cNvPr>
          <p:cNvSpPr/>
          <p:nvPr/>
        </p:nvSpPr>
        <p:spPr>
          <a:xfrm>
            <a:off x="3402262" y="4499812"/>
            <a:ext cx="1683285" cy="629235"/>
          </a:xfrm>
          <a:prstGeom prst="round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715182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11B067EE-AC2A-544B-8989-E121702FAB5F}"/>
              </a:ext>
            </a:extLst>
          </p:cNvPr>
          <p:cNvSpPr txBox="1"/>
          <p:nvPr/>
        </p:nvSpPr>
        <p:spPr>
          <a:xfrm>
            <a:off x="480550" y="1319074"/>
            <a:ext cx="11143179" cy="646331"/>
          </a:xfrm>
          <a:prstGeom prst="rect">
            <a:avLst/>
          </a:prstGeom>
          <a:noFill/>
        </p:spPr>
        <p:txBody>
          <a:bodyPr wrap="square" rtlCol="0">
            <a:spAutoFit/>
          </a:bodyPr>
          <a:lstStyle/>
          <a:p>
            <a:r>
              <a:rPr lang="zh-CN" altLang="en-US" b="1" dirty="0">
                <a:latin typeface="+mn-ea"/>
              </a:rPr>
              <a:t>通用漏洞披露 </a:t>
            </a:r>
            <a:r>
              <a:rPr lang="en-US" altLang="zh-CN" b="1" dirty="0">
                <a:latin typeface="+mn-ea"/>
              </a:rPr>
              <a:t>(</a:t>
            </a:r>
            <a:r>
              <a:rPr lang="en" altLang="zh-CN" b="1" dirty="0">
                <a:latin typeface="+mn-ea"/>
              </a:rPr>
              <a:t>Common Vulnerabilities and Exposures</a:t>
            </a:r>
            <a:r>
              <a:rPr lang="zh-CN" altLang="en" b="1" dirty="0">
                <a:latin typeface="+mn-ea"/>
              </a:rPr>
              <a:t>，</a:t>
            </a:r>
            <a:r>
              <a:rPr lang="en" altLang="zh-CN" b="1" dirty="0">
                <a:latin typeface="+mn-ea"/>
              </a:rPr>
              <a:t>CVE)</a:t>
            </a:r>
            <a:r>
              <a:rPr lang="zh-CN" altLang="en" dirty="0"/>
              <a:t>，</a:t>
            </a:r>
            <a:r>
              <a:rPr lang="zh-CN" altLang="en-US" dirty="0"/>
              <a:t>是一个与网络安全有关的漏洞字典，收集各种信息安全漏洞并分配唯一编号以便公众查阅及引用。</a:t>
            </a:r>
            <a:r>
              <a:rPr lang="zh-CN" altLang="en" dirty="0"/>
              <a:t> </a:t>
            </a:r>
            <a:endParaRPr lang="zh-CN" altLang="en-US" dirty="0"/>
          </a:p>
        </p:txBody>
      </p:sp>
      <p:pic>
        <p:nvPicPr>
          <p:cNvPr id="8" name="图片 7">
            <a:extLst>
              <a:ext uri="{FF2B5EF4-FFF2-40B4-BE49-F238E27FC236}">
                <a16:creationId xmlns:a16="http://schemas.microsoft.com/office/drawing/2014/main" id="{04E7F701-3DE2-3041-90C7-65E213007BFA}"/>
              </a:ext>
            </a:extLst>
          </p:cNvPr>
          <p:cNvPicPr>
            <a:picLocks noChangeAspect="1"/>
          </p:cNvPicPr>
          <p:nvPr/>
        </p:nvPicPr>
        <p:blipFill>
          <a:blip r:embed="rId3"/>
          <a:stretch>
            <a:fillRect/>
          </a:stretch>
        </p:blipFill>
        <p:spPr>
          <a:xfrm>
            <a:off x="569450" y="2360474"/>
            <a:ext cx="7350906" cy="3980403"/>
          </a:xfrm>
          <a:prstGeom prst="rect">
            <a:avLst/>
          </a:prstGeom>
        </p:spPr>
      </p:pic>
      <p:sp>
        <p:nvSpPr>
          <p:cNvPr id="9" name="文本框 8">
            <a:extLst>
              <a:ext uri="{FF2B5EF4-FFF2-40B4-BE49-F238E27FC236}">
                <a16:creationId xmlns:a16="http://schemas.microsoft.com/office/drawing/2014/main" id="{21C12C37-02D3-6248-B166-B45D943FC0B4}"/>
              </a:ext>
            </a:extLst>
          </p:cNvPr>
          <p:cNvSpPr txBox="1"/>
          <p:nvPr/>
        </p:nvSpPr>
        <p:spPr>
          <a:xfrm>
            <a:off x="8204201" y="3311435"/>
            <a:ext cx="3530600" cy="1200329"/>
          </a:xfrm>
          <a:prstGeom prst="rect">
            <a:avLst/>
          </a:prstGeom>
          <a:noFill/>
        </p:spPr>
        <p:txBody>
          <a:bodyPr wrap="square" rtlCol="0">
            <a:spAutoFit/>
          </a:bodyPr>
          <a:lstStyle/>
          <a:p>
            <a:r>
              <a:rPr lang="zh-CN" altLang="en-US" dirty="0"/>
              <a:t>每一个 </a:t>
            </a:r>
            <a:r>
              <a:rPr lang="en" altLang="zh-CN" dirty="0"/>
              <a:t>CVE </a:t>
            </a:r>
            <a:r>
              <a:rPr lang="zh-CN" altLang="en-US" dirty="0"/>
              <a:t>条目都有唯一通用标识符</a:t>
            </a:r>
            <a:r>
              <a:rPr lang="en-US" altLang="zh-CN" dirty="0"/>
              <a:t>(</a:t>
            </a:r>
            <a:r>
              <a:rPr lang="en" altLang="zh-CN" dirty="0"/>
              <a:t>CVE ID)</a:t>
            </a:r>
            <a:r>
              <a:rPr lang="zh-CN" altLang="en" dirty="0"/>
              <a:t>、</a:t>
            </a:r>
            <a:r>
              <a:rPr lang="zh-CN" altLang="en-US" dirty="0"/>
              <a:t>一段漏洞描述</a:t>
            </a:r>
            <a:r>
              <a:rPr lang="en-US" altLang="zh-CN" dirty="0"/>
              <a:t>(</a:t>
            </a:r>
            <a:r>
              <a:rPr lang="en" altLang="zh-CN" dirty="0"/>
              <a:t>Description)</a:t>
            </a:r>
            <a:r>
              <a:rPr lang="zh-CN" altLang="en-US" dirty="0"/>
              <a:t>以及至少一个参考链接</a:t>
            </a:r>
            <a:r>
              <a:rPr lang="en-US" altLang="zh-CN" dirty="0"/>
              <a:t>(</a:t>
            </a:r>
            <a:r>
              <a:rPr lang="en" altLang="zh-CN" dirty="0"/>
              <a:t>Reference)</a:t>
            </a:r>
            <a:r>
              <a:rPr lang="zh-CN" altLang="en" dirty="0"/>
              <a:t>。 </a:t>
            </a:r>
            <a:endParaRPr lang="zh-CN" altLang="en-US" dirty="0"/>
          </a:p>
        </p:txBody>
      </p:sp>
      <p:sp>
        <p:nvSpPr>
          <p:cNvPr id="10" name="文本占位符 1">
            <a:extLst>
              <a:ext uri="{FF2B5EF4-FFF2-40B4-BE49-F238E27FC236}">
                <a16:creationId xmlns:a16="http://schemas.microsoft.com/office/drawing/2014/main" id="{B59F4C17-96A7-4794-83C2-E42D262B45D9}"/>
              </a:ext>
            </a:extLst>
          </p:cNvPr>
          <p:cNvSpPr txBox="1">
            <a:spLocks/>
          </p:cNvSpPr>
          <p:nvPr/>
        </p:nvSpPr>
        <p:spPr>
          <a:xfrm>
            <a:off x="322289" y="258233"/>
            <a:ext cx="11511902"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a:t>01</a:t>
            </a:r>
            <a:r>
              <a:rPr kumimoji="1" lang="zh-CN" altLang="en-US"/>
              <a:t> 背景介绍</a:t>
            </a:r>
            <a:endParaRPr kumimoji="1" lang="zh-CN" altLang="en-US" sz="1800" dirty="0"/>
          </a:p>
        </p:txBody>
      </p:sp>
      <p:sp>
        <p:nvSpPr>
          <p:cNvPr id="11" name="矩形: 圆角 10">
            <a:extLst>
              <a:ext uri="{FF2B5EF4-FFF2-40B4-BE49-F238E27FC236}">
                <a16:creationId xmlns:a16="http://schemas.microsoft.com/office/drawing/2014/main" id="{28451954-E772-46CE-946B-9FA79995D761}"/>
              </a:ext>
            </a:extLst>
          </p:cNvPr>
          <p:cNvSpPr/>
          <p:nvPr/>
        </p:nvSpPr>
        <p:spPr>
          <a:xfrm>
            <a:off x="569450" y="2599229"/>
            <a:ext cx="2078500" cy="544021"/>
          </a:xfrm>
          <a:prstGeom prst="round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圆角 12">
            <a:extLst>
              <a:ext uri="{FF2B5EF4-FFF2-40B4-BE49-F238E27FC236}">
                <a16:creationId xmlns:a16="http://schemas.microsoft.com/office/drawing/2014/main" id="{602E33AE-A1B4-4FA3-8D06-9852F4DF7179}"/>
              </a:ext>
            </a:extLst>
          </p:cNvPr>
          <p:cNvSpPr/>
          <p:nvPr/>
        </p:nvSpPr>
        <p:spPr>
          <a:xfrm>
            <a:off x="569450" y="3311435"/>
            <a:ext cx="7269625" cy="908140"/>
          </a:xfrm>
          <a:prstGeom prst="round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圆角 13">
            <a:extLst>
              <a:ext uri="{FF2B5EF4-FFF2-40B4-BE49-F238E27FC236}">
                <a16:creationId xmlns:a16="http://schemas.microsoft.com/office/drawing/2014/main" id="{841EFE51-A5EB-49E9-A627-A3BC6142F5AE}"/>
              </a:ext>
            </a:extLst>
          </p:cNvPr>
          <p:cNvSpPr/>
          <p:nvPr/>
        </p:nvSpPr>
        <p:spPr>
          <a:xfrm>
            <a:off x="792653" y="4813365"/>
            <a:ext cx="6617797" cy="1527511"/>
          </a:xfrm>
          <a:prstGeom prst="round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9776351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01</a:t>
            </a:r>
            <a:r>
              <a:rPr kumimoji="1" lang="zh-CN" altLang="en-US" dirty="0"/>
              <a:t> 背景知识及相关工作 </a:t>
            </a:r>
            <a:r>
              <a:rPr kumimoji="1" lang="en-US" altLang="zh-CN" dirty="0"/>
              <a:t>&gt; </a:t>
            </a:r>
            <a:r>
              <a:rPr kumimoji="1" lang="en-US" altLang="zh-CN" sz="1800" dirty="0"/>
              <a:t>1.1 CVE</a:t>
            </a:r>
            <a:r>
              <a:rPr kumimoji="1" lang="zh-CN" altLang="en-US" sz="1800" dirty="0"/>
              <a:t>及</a:t>
            </a:r>
            <a:r>
              <a:rPr kumimoji="1" lang="en-US" altLang="zh-CN" sz="1800" dirty="0"/>
              <a:t>NVD</a:t>
            </a:r>
            <a:endParaRPr kumimoji="1" lang="zh-CN" altLang="en-US" sz="1800" dirty="0"/>
          </a:p>
        </p:txBody>
      </p:sp>
      <p:sp>
        <p:nvSpPr>
          <p:cNvPr id="6" name="文本框 5">
            <a:extLst>
              <a:ext uri="{FF2B5EF4-FFF2-40B4-BE49-F238E27FC236}">
                <a16:creationId xmlns:a16="http://schemas.microsoft.com/office/drawing/2014/main" id="{11B067EE-AC2A-544B-8989-E121702FAB5F}"/>
              </a:ext>
            </a:extLst>
          </p:cNvPr>
          <p:cNvSpPr txBox="1"/>
          <p:nvPr/>
        </p:nvSpPr>
        <p:spPr>
          <a:xfrm>
            <a:off x="480550" y="1319074"/>
            <a:ext cx="11230899" cy="923330"/>
          </a:xfrm>
          <a:prstGeom prst="rect">
            <a:avLst/>
          </a:prstGeom>
          <a:noFill/>
        </p:spPr>
        <p:txBody>
          <a:bodyPr wrap="square" rtlCol="0">
            <a:spAutoFit/>
          </a:bodyPr>
          <a:lstStyle/>
          <a:p>
            <a:r>
              <a:rPr lang="zh-CN" altLang="en-US" b="1" dirty="0">
                <a:latin typeface="+mn-ea"/>
              </a:rPr>
              <a:t>美国国家漏洞数据库</a:t>
            </a:r>
            <a:r>
              <a:rPr lang="en-US" altLang="zh-CN" b="1" dirty="0">
                <a:latin typeface="+mn-ea"/>
              </a:rPr>
              <a:t>(</a:t>
            </a:r>
            <a:r>
              <a:rPr lang="en" altLang="zh-CN" b="1" dirty="0">
                <a:latin typeface="+mn-ea"/>
              </a:rPr>
              <a:t>NVD) </a:t>
            </a:r>
            <a:r>
              <a:rPr lang="zh-CN" altLang="en-US" dirty="0"/>
              <a:t>，与</a:t>
            </a:r>
            <a:r>
              <a:rPr lang="en" altLang="zh-CN" dirty="0"/>
              <a:t>CVE</a:t>
            </a:r>
            <a:r>
              <a:rPr lang="zh-CN" altLang="en-US" dirty="0"/>
              <a:t>平台数据完全同步，并为每个漏洞条目 </a:t>
            </a:r>
            <a:r>
              <a:rPr lang="en-US" altLang="zh-CN" dirty="0"/>
              <a:t>(</a:t>
            </a:r>
            <a:r>
              <a:rPr lang="en" altLang="zh-CN" dirty="0"/>
              <a:t>CVE Entry)</a:t>
            </a:r>
            <a:r>
              <a:rPr lang="zh-CN" altLang="en-US" dirty="0"/>
              <a:t>提供更丰富的信息，如</a:t>
            </a:r>
            <a:r>
              <a:rPr lang="en-US" altLang="zh-CN" dirty="0"/>
              <a:t>:</a:t>
            </a:r>
            <a:r>
              <a:rPr lang="zh-CN" altLang="en-US" dirty="0"/>
              <a:t>影响的软件名及版本、修复信息、严重性评分、影响评级等。 </a:t>
            </a:r>
          </a:p>
          <a:p>
            <a:r>
              <a:rPr lang="zh-CN" altLang="en" dirty="0"/>
              <a:t> </a:t>
            </a:r>
            <a:endParaRPr lang="zh-CN" altLang="en-US" dirty="0"/>
          </a:p>
        </p:txBody>
      </p:sp>
      <p:pic>
        <p:nvPicPr>
          <p:cNvPr id="4" name="图片 3">
            <a:extLst>
              <a:ext uri="{FF2B5EF4-FFF2-40B4-BE49-F238E27FC236}">
                <a16:creationId xmlns:a16="http://schemas.microsoft.com/office/drawing/2014/main" id="{02E991CA-292F-BC49-8FCE-23AA8E4327D5}"/>
              </a:ext>
            </a:extLst>
          </p:cNvPr>
          <p:cNvPicPr>
            <a:picLocks noChangeAspect="1"/>
          </p:cNvPicPr>
          <p:nvPr/>
        </p:nvPicPr>
        <p:blipFill>
          <a:blip r:embed="rId3"/>
          <a:stretch>
            <a:fillRect/>
          </a:stretch>
        </p:blipFill>
        <p:spPr>
          <a:xfrm>
            <a:off x="480550" y="2207738"/>
            <a:ext cx="8037350" cy="3794029"/>
          </a:xfrm>
          <a:prstGeom prst="rect">
            <a:avLst/>
          </a:prstGeom>
        </p:spPr>
      </p:pic>
      <p:pic>
        <p:nvPicPr>
          <p:cNvPr id="7" name="图片 6">
            <a:extLst>
              <a:ext uri="{FF2B5EF4-FFF2-40B4-BE49-F238E27FC236}">
                <a16:creationId xmlns:a16="http://schemas.microsoft.com/office/drawing/2014/main" id="{4959BC22-8A42-1C41-915B-B347C6021535}"/>
              </a:ext>
            </a:extLst>
          </p:cNvPr>
          <p:cNvPicPr>
            <a:picLocks noChangeAspect="1"/>
          </p:cNvPicPr>
          <p:nvPr/>
        </p:nvPicPr>
        <p:blipFill>
          <a:blip r:embed="rId4"/>
          <a:stretch>
            <a:fillRect/>
          </a:stretch>
        </p:blipFill>
        <p:spPr>
          <a:xfrm>
            <a:off x="6479262" y="2207738"/>
            <a:ext cx="8606306" cy="3794028"/>
          </a:xfrm>
          <a:prstGeom prst="rect">
            <a:avLst/>
          </a:prstGeom>
        </p:spPr>
      </p:pic>
    </p:spTree>
    <p:extLst>
      <p:ext uri="{BB962C8B-B14F-4D97-AF65-F5344CB8AC3E}">
        <p14:creationId xmlns:p14="http://schemas.microsoft.com/office/powerpoint/2010/main" val="84712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220DD0-1896-3D44-A0DC-82D969AD0CDB}"/>
              </a:ext>
            </a:extLst>
          </p:cNvPr>
          <p:cNvSpPr>
            <a:spLocks noGrp="1"/>
          </p:cNvSpPr>
          <p:nvPr>
            <p:ph type="body" sz="quarter" idx="10"/>
          </p:nvPr>
        </p:nvSpPr>
        <p:spPr>
          <a:xfrm>
            <a:off x="322289" y="258233"/>
            <a:ext cx="11511902" cy="721395"/>
          </a:xfrm>
        </p:spPr>
        <p:txBody>
          <a:bodyPr/>
          <a:lstStyle/>
          <a:p>
            <a:r>
              <a:rPr kumimoji="1" lang="en-US" altLang="zh-CN" dirty="0"/>
              <a:t>01</a:t>
            </a:r>
            <a:r>
              <a:rPr kumimoji="1" lang="zh-CN" altLang="en-US" dirty="0"/>
              <a:t> 背景知识及相关工作 </a:t>
            </a:r>
            <a:r>
              <a:rPr kumimoji="1" lang="en-US" altLang="zh-CN" dirty="0"/>
              <a:t>&gt; </a:t>
            </a:r>
            <a:r>
              <a:rPr kumimoji="1" lang="en-US" altLang="zh-CN" sz="1800" dirty="0"/>
              <a:t>1.2 </a:t>
            </a:r>
            <a:r>
              <a:rPr kumimoji="1" lang="zh-CN" altLang="en-US" sz="1800" dirty="0"/>
              <a:t>漏洞公告 </a:t>
            </a:r>
          </a:p>
        </p:txBody>
      </p:sp>
      <p:sp>
        <p:nvSpPr>
          <p:cNvPr id="6" name="文本框 5">
            <a:extLst>
              <a:ext uri="{FF2B5EF4-FFF2-40B4-BE49-F238E27FC236}">
                <a16:creationId xmlns:a16="http://schemas.microsoft.com/office/drawing/2014/main" id="{11B067EE-AC2A-544B-8989-E121702FAB5F}"/>
              </a:ext>
            </a:extLst>
          </p:cNvPr>
          <p:cNvSpPr txBox="1"/>
          <p:nvPr/>
        </p:nvSpPr>
        <p:spPr>
          <a:xfrm>
            <a:off x="480551" y="1319073"/>
            <a:ext cx="10693728" cy="1477328"/>
          </a:xfrm>
          <a:prstGeom prst="rect">
            <a:avLst/>
          </a:prstGeom>
          <a:noFill/>
        </p:spPr>
        <p:txBody>
          <a:bodyPr wrap="square" rtlCol="0">
            <a:spAutoFit/>
          </a:bodyPr>
          <a:lstStyle/>
          <a:p>
            <a:r>
              <a:rPr lang="zh-CN" altLang="en-US" b="1" dirty="0">
                <a:latin typeface="+mn-ea"/>
              </a:rPr>
              <a:t>漏洞公告</a:t>
            </a:r>
            <a:r>
              <a:rPr lang="en-US" altLang="zh-CN" b="1" dirty="0">
                <a:latin typeface="+mn-ea"/>
              </a:rPr>
              <a:t>(</a:t>
            </a:r>
            <a:r>
              <a:rPr lang="en" altLang="zh-CN" b="1" dirty="0">
                <a:latin typeface="+mn-ea"/>
              </a:rPr>
              <a:t>Advisory)</a:t>
            </a:r>
            <a:r>
              <a:rPr lang="zh-CN" altLang="en" dirty="0">
                <a:latin typeface="+mn-ea"/>
              </a:rPr>
              <a:t>，</a:t>
            </a:r>
            <a:r>
              <a:rPr lang="zh-CN" altLang="en-US" dirty="0">
                <a:latin typeface="+mn-ea"/>
              </a:rPr>
              <a:t>也被称为漏洞通告，一般是由受漏洞影响的软件的厂商</a:t>
            </a:r>
            <a:r>
              <a:rPr lang="en-US" altLang="zh-CN" dirty="0">
                <a:latin typeface="+mn-ea"/>
              </a:rPr>
              <a:t>(</a:t>
            </a:r>
            <a:r>
              <a:rPr lang="en" altLang="zh-CN" dirty="0">
                <a:latin typeface="+mn-ea"/>
              </a:rPr>
              <a:t>Vendor)</a:t>
            </a:r>
            <a:r>
              <a:rPr lang="zh-CN" altLang="en-US" dirty="0">
                <a:latin typeface="+mn-ea"/>
              </a:rPr>
              <a:t>对外发布的安全漏洞警报，通常包含</a:t>
            </a:r>
            <a:r>
              <a:rPr lang="en-US" altLang="zh-CN" dirty="0">
                <a:latin typeface="+mn-ea"/>
              </a:rPr>
              <a:t>:</a:t>
            </a:r>
            <a:r>
              <a:rPr lang="zh-CN" altLang="en-US" dirty="0">
                <a:latin typeface="+mn-ea"/>
              </a:rPr>
              <a:t> 漏洞触发描述、漏洞影响结果、漏洞软件名、软件版本等描述信息，有时也会包含漏洞发现者、漏洞问题报告</a:t>
            </a:r>
            <a:r>
              <a:rPr lang="en-US" altLang="zh-CN" dirty="0">
                <a:latin typeface="+mn-ea"/>
              </a:rPr>
              <a:t>(</a:t>
            </a:r>
            <a:r>
              <a:rPr lang="en" altLang="zh-CN" dirty="0">
                <a:latin typeface="+mn-ea"/>
              </a:rPr>
              <a:t>Issue Report)</a:t>
            </a:r>
            <a:r>
              <a:rPr lang="zh-CN" altLang="en" dirty="0">
                <a:latin typeface="+mn-ea"/>
              </a:rPr>
              <a:t>、</a:t>
            </a:r>
            <a:r>
              <a:rPr lang="zh-CN" altLang="en-US" dirty="0">
                <a:latin typeface="+mn-ea"/>
              </a:rPr>
              <a:t>漏洞补丁等知识。 </a:t>
            </a:r>
          </a:p>
          <a:p>
            <a:r>
              <a:rPr lang="zh-CN" altLang="en-US" dirty="0">
                <a:latin typeface="+mn-ea"/>
              </a:rPr>
              <a:t> </a:t>
            </a:r>
          </a:p>
          <a:p>
            <a:r>
              <a:rPr lang="zh-CN" altLang="en" dirty="0">
                <a:latin typeface="+mn-ea"/>
              </a:rPr>
              <a:t> </a:t>
            </a:r>
            <a:endParaRPr lang="zh-CN" altLang="en-US" dirty="0">
              <a:latin typeface="+mn-ea"/>
            </a:endParaRPr>
          </a:p>
        </p:txBody>
      </p:sp>
      <p:pic>
        <p:nvPicPr>
          <p:cNvPr id="5" name="图片 4">
            <a:extLst>
              <a:ext uri="{FF2B5EF4-FFF2-40B4-BE49-F238E27FC236}">
                <a16:creationId xmlns:a16="http://schemas.microsoft.com/office/drawing/2014/main" id="{17923EE2-3E0F-914A-9FFC-A553840C3A87}"/>
              </a:ext>
            </a:extLst>
          </p:cNvPr>
          <p:cNvPicPr>
            <a:picLocks noChangeAspect="1"/>
          </p:cNvPicPr>
          <p:nvPr/>
        </p:nvPicPr>
        <p:blipFill rotWithShape="1">
          <a:blip r:embed="rId3"/>
          <a:srcRect r="1478" b="19049"/>
          <a:stretch/>
        </p:blipFill>
        <p:spPr>
          <a:xfrm>
            <a:off x="569450" y="2429080"/>
            <a:ext cx="7093593" cy="4340217"/>
          </a:xfrm>
          <a:prstGeom prst="rect">
            <a:avLst/>
          </a:prstGeom>
        </p:spPr>
      </p:pic>
      <p:pic>
        <p:nvPicPr>
          <p:cNvPr id="9" name="图片 8">
            <a:extLst>
              <a:ext uri="{FF2B5EF4-FFF2-40B4-BE49-F238E27FC236}">
                <a16:creationId xmlns:a16="http://schemas.microsoft.com/office/drawing/2014/main" id="{624200A1-22BD-F448-84E6-989593478404}"/>
              </a:ext>
            </a:extLst>
          </p:cNvPr>
          <p:cNvPicPr>
            <a:picLocks noChangeAspect="1"/>
          </p:cNvPicPr>
          <p:nvPr/>
        </p:nvPicPr>
        <p:blipFill>
          <a:blip r:embed="rId4"/>
          <a:stretch>
            <a:fillRect/>
          </a:stretch>
        </p:blipFill>
        <p:spPr>
          <a:xfrm>
            <a:off x="7751943" y="3977925"/>
            <a:ext cx="6704796" cy="1477328"/>
          </a:xfrm>
          <a:prstGeom prst="rect">
            <a:avLst/>
          </a:prstGeom>
        </p:spPr>
      </p:pic>
    </p:spTree>
    <p:extLst>
      <p:ext uri="{BB962C8B-B14F-4D97-AF65-F5344CB8AC3E}">
        <p14:creationId xmlns:p14="http://schemas.microsoft.com/office/powerpoint/2010/main" val="227754342"/>
      </p:ext>
    </p:extLst>
  </p:cSld>
  <p:clrMapOvr>
    <a:masterClrMapping/>
  </p:clrMapOvr>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11818</TotalTime>
  <Words>4863</Words>
  <Application>Microsoft Office PowerPoint</Application>
  <PresentationFormat>宽屏</PresentationFormat>
  <Paragraphs>361</Paragraphs>
  <Slides>36</Slides>
  <Notes>31</Notes>
  <HiddenSlides>12</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36</vt:i4>
      </vt:variant>
    </vt:vector>
  </HeadingPairs>
  <TitlesOfParts>
    <vt:vector size="43" baseType="lpstr">
      <vt:lpstr>Microsoft YaHei UI</vt:lpstr>
      <vt:lpstr>Microsoft YaHei</vt:lpstr>
      <vt:lpstr>Microsoft YaHei</vt:lpstr>
      <vt:lpstr>Arial</vt:lpstr>
      <vt:lpstr>Cambria Math</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Xu congying</cp:lastModifiedBy>
  <cp:revision>1611</cp:revision>
  <cp:lastPrinted>2021-09-27T10:46:17Z</cp:lastPrinted>
  <dcterms:created xsi:type="dcterms:W3CDTF">2015-08-18T02:51:41Z</dcterms:created>
  <dcterms:modified xsi:type="dcterms:W3CDTF">2022-04-30T04:37:23Z</dcterms:modified>
  <cp:category/>
</cp:coreProperties>
</file>

<file path=docProps/thumbnail.jpeg>
</file>